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EE8D33-8CAA-4BF3-858C-537AE3E2FB0D}">
  <a:tblStyle styleId="{00EE8D33-8CAA-4BF3-858C-537AE3E2FB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b114d33c_2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8b114d33c_2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8b114d33c_2_2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18b114d33c_2_2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3a6d69404_0_1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3a6d69404_0_1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8b114d33c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8b114d33c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18b114d33c_0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18b114d33c_0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8b114d33c_0_1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18b114d33c_0_1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8b114d33c_0_1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8b114d33c_0_1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8b114d33c_2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8b114d33c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eb5dc19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1eb5dc19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18b114d33c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18b114d33c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1e2cf5ef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1e2cf5ef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8b114d33c_2_2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8b114d33c_2_2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18b114d33c_2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18b114d33c_2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8b114d33c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8b114d33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8b114d33c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8b114d33c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8b114d33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8b114d33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8b114d33c_2_1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8b114d33c_2_1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3a6d69404_0_1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3a6d69404_0_1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8b114d33c_0_1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8b114d33c_0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8b114d33c_0_1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8b114d33c_0_1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8b114d3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18b114d3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gg.ldeo.columbia.edu/data/rosetta-ice" TargetMode="External"/><Relationship Id="rId4" Type="http://schemas.openxmlformats.org/officeDocument/2006/relationships/hyperlink" Target="https://pgg.ldeo.columbia.edu/data/agap-gambi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ROSETTA-Ice Project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076275"/>
            <a:ext cx="8520600" cy="3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 Campaign Seasons</a:t>
            </a:r>
            <a:br>
              <a:rPr lang="en" sz="1700"/>
            </a:br>
            <a:r>
              <a:rPr lang="en" sz="1700"/>
              <a:t>	2015-2016</a:t>
            </a:r>
            <a:br>
              <a:rPr lang="en" sz="1700"/>
            </a:br>
            <a:r>
              <a:rPr lang="en" sz="1700"/>
              <a:t>	2016-2017</a:t>
            </a:r>
            <a:br>
              <a:rPr lang="en" sz="1700"/>
            </a:br>
            <a:r>
              <a:rPr lang="en" sz="1700"/>
              <a:t>	2017-2018</a:t>
            </a:r>
            <a:endParaRPr sz="170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43 Total Flights</a:t>
            </a:r>
            <a:endParaRPr sz="170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~60,000 km (lines)</a:t>
            </a:r>
            <a:endParaRPr sz="170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Radar Instruments:</a:t>
            </a:r>
            <a:br>
              <a:rPr lang="en" sz="1700"/>
            </a:br>
            <a:r>
              <a:rPr lang="en" sz="1700"/>
              <a:t>	IcePod →</a:t>
            </a:r>
            <a:br>
              <a:rPr lang="en" sz="1700"/>
            </a:br>
            <a:r>
              <a:rPr lang="en" sz="1700"/>
              <a:t>	    </a:t>
            </a:r>
            <a:r>
              <a:rPr lang="en" sz="1600"/>
              <a:t>Deep ICE (DICE) Radar</a:t>
            </a:r>
            <a:br>
              <a:rPr lang="en" sz="1600"/>
            </a:br>
            <a:r>
              <a:rPr lang="en" sz="1600"/>
              <a:t>	    Shallow Ice Radar (SIR)</a:t>
            </a:r>
            <a:endParaRPr sz="16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852" l="47805" r="0" t="6440"/>
          <a:stretch/>
        </p:blipFill>
        <p:spPr>
          <a:xfrm>
            <a:off x="4001700" y="241138"/>
            <a:ext cx="5142302" cy="46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/>
          <p:nvPr>
            <p:ph type="title"/>
          </p:nvPr>
        </p:nvSpPr>
        <p:spPr>
          <a:xfrm>
            <a:off x="311688" y="3035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</a:t>
            </a:r>
            <a:r>
              <a:rPr lang="en"/>
              <a:t> Data Structure</a:t>
            </a:r>
            <a:endParaRPr/>
          </a:p>
        </p:txBody>
      </p:sp>
      <p:cxnSp>
        <p:nvCxnSpPr>
          <p:cNvPr id="261" name="Google Shape;261;p22"/>
          <p:cNvCxnSpPr>
            <a:stCxn id="262" idx="0"/>
            <a:endCxn id="263" idx="2"/>
          </p:cNvCxnSpPr>
          <p:nvPr/>
        </p:nvCxnSpPr>
        <p:spPr>
          <a:xfrm rot="-5400000">
            <a:off x="1238263" y="1368963"/>
            <a:ext cx="193500" cy="3048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64" name="Google Shape;264;p22"/>
          <p:cNvCxnSpPr>
            <a:stCxn id="265" idx="0"/>
            <a:endCxn id="262" idx="2"/>
          </p:cNvCxnSpPr>
          <p:nvPr/>
        </p:nvCxnSpPr>
        <p:spPr>
          <a:xfrm flipH="1" rot="5400000">
            <a:off x="1190163" y="1976713"/>
            <a:ext cx="193500" cy="2088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66" name="Google Shape;266;p22"/>
          <p:cNvCxnSpPr>
            <a:stCxn id="267" idx="0"/>
            <a:endCxn id="265" idx="2"/>
          </p:cNvCxnSpPr>
          <p:nvPr/>
        </p:nvCxnSpPr>
        <p:spPr>
          <a:xfrm flipH="1" rot="5400000">
            <a:off x="1503363" y="2432063"/>
            <a:ext cx="183600" cy="408000"/>
          </a:xfrm>
          <a:prstGeom prst="bentConnector3">
            <a:avLst>
              <a:gd fmla="val 5002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3" name="Google Shape;263;p22"/>
          <p:cNvSpPr txBox="1"/>
          <p:nvPr/>
        </p:nvSpPr>
        <p:spPr>
          <a:xfrm>
            <a:off x="717063" y="1058363"/>
            <a:ext cx="15405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icepod</a:t>
            </a:r>
            <a:endParaRPr sz="11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413563" y="16181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antarctica</a:t>
            </a:r>
            <a:endParaRPr sz="11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1030113" y="27278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radar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622263" y="21778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20152016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8" name="Google Shape;268;p22"/>
          <p:cNvCxnSpPr>
            <a:stCxn id="269" idx="3"/>
            <a:endCxn id="270" idx="1"/>
          </p:cNvCxnSpPr>
          <p:nvPr/>
        </p:nvCxnSpPr>
        <p:spPr>
          <a:xfrm flipH="1" rot="10800000">
            <a:off x="3398388" y="1103863"/>
            <a:ext cx="461700" cy="24429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1" name="Google Shape;271;p22"/>
          <p:cNvCxnSpPr>
            <a:stCxn id="272" idx="1"/>
            <a:endCxn id="269" idx="3"/>
          </p:cNvCxnSpPr>
          <p:nvPr/>
        </p:nvCxnSpPr>
        <p:spPr>
          <a:xfrm flipH="1">
            <a:off x="3398488" y="3027425"/>
            <a:ext cx="461700" cy="5193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3" name="Google Shape;273;p22"/>
          <p:cNvCxnSpPr>
            <a:stCxn id="269" idx="3"/>
            <a:endCxn id="274" idx="1"/>
          </p:cNvCxnSpPr>
          <p:nvPr/>
        </p:nvCxnSpPr>
        <p:spPr>
          <a:xfrm>
            <a:off x="3398388" y="3546763"/>
            <a:ext cx="461700" cy="8130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>
            <a:stCxn id="272" idx="3"/>
            <a:endCxn id="276" idx="1"/>
          </p:cNvCxnSpPr>
          <p:nvPr/>
        </p:nvCxnSpPr>
        <p:spPr>
          <a:xfrm flipH="1" rot="10800000">
            <a:off x="5398288" y="2721125"/>
            <a:ext cx="213300" cy="306300"/>
          </a:xfrm>
          <a:prstGeom prst="bentConnector3">
            <a:avLst>
              <a:gd fmla="val 5002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7" name="Google Shape;277;p22"/>
          <p:cNvCxnSpPr>
            <a:stCxn id="278" idx="1"/>
            <a:endCxn id="270" idx="3"/>
          </p:cNvCxnSpPr>
          <p:nvPr/>
        </p:nvCxnSpPr>
        <p:spPr>
          <a:xfrm flipH="1">
            <a:off x="5398388" y="686888"/>
            <a:ext cx="215400" cy="417000"/>
          </a:xfrm>
          <a:prstGeom prst="bentConnector3">
            <a:avLst>
              <a:gd fmla="val 50023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9" name="Google Shape;269;p22"/>
          <p:cNvSpPr txBox="1"/>
          <p:nvPr/>
        </p:nvSpPr>
        <p:spPr>
          <a:xfrm>
            <a:off x="1857888" y="3363613"/>
            <a:ext cx="15405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sir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3860188" y="284427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picks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3860188" y="9206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fft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6687638" y="30671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fft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5613788" y="5037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stack04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3860188" y="41766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raw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0" name="Google Shape;280;p22"/>
          <p:cNvCxnSpPr>
            <a:stCxn id="278" idx="2"/>
            <a:endCxn id="281" idx="1"/>
          </p:cNvCxnSpPr>
          <p:nvPr/>
        </p:nvCxnSpPr>
        <p:spPr>
          <a:xfrm flipH="1" rot="-5400000">
            <a:off x="6380288" y="872588"/>
            <a:ext cx="309900" cy="304800"/>
          </a:xfrm>
          <a:prstGeom prst="bentConnector2">
            <a:avLst/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1" name="Google Shape;281;p22"/>
          <p:cNvSpPr txBox="1"/>
          <p:nvPr/>
        </p:nvSpPr>
        <p:spPr>
          <a:xfrm>
            <a:off x="6687638" y="9968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Flight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5611713" y="25380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stack04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2" name="Google Shape;282;p22"/>
          <p:cNvCxnSpPr>
            <a:stCxn id="279" idx="1"/>
            <a:endCxn id="276" idx="2"/>
          </p:cNvCxnSpPr>
          <p:nvPr/>
        </p:nvCxnSpPr>
        <p:spPr>
          <a:xfrm rot="10800000">
            <a:off x="6380738" y="2904413"/>
            <a:ext cx="306900" cy="345900"/>
          </a:xfrm>
          <a:prstGeom prst="bentConnector2">
            <a:avLst/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3" name="Google Shape;283;p22"/>
          <p:cNvSpPr txBox="1"/>
          <p:nvPr/>
        </p:nvSpPr>
        <p:spPr>
          <a:xfrm>
            <a:off x="7456788" y="35914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Line Picks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4" name="Google Shape;284;p22"/>
          <p:cNvCxnSpPr>
            <a:stCxn id="283" idx="0"/>
            <a:endCxn id="279" idx="2"/>
          </p:cNvCxnSpPr>
          <p:nvPr/>
        </p:nvCxnSpPr>
        <p:spPr>
          <a:xfrm flipH="1" rot="5400000">
            <a:off x="7762188" y="3127788"/>
            <a:ext cx="158100" cy="769200"/>
          </a:xfrm>
          <a:prstGeom prst="bentConnector3">
            <a:avLst>
              <a:gd fmla="val 4996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5" name="Google Shape;285;p22"/>
          <p:cNvCxnSpPr>
            <a:stCxn id="274" idx="3"/>
            <a:endCxn id="286" idx="1"/>
          </p:cNvCxnSpPr>
          <p:nvPr/>
        </p:nvCxnSpPr>
        <p:spPr>
          <a:xfrm>
            <a:off x="5398288" y="4359813"/>
            <a:ext cx="215400" cy="243300"/>
          </a:xfrm>
          <a:prstGeom prst="bentConnector3">
            <a:avLst>
              <a:gd fmla="val 50023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6" name="Google Shape;286;p22"/>
          <p:cNvSpPr txBox="1"/>
          <p:nvPr/>
        </p:nvSpPr>
        <p:spPr>
          <a:xfrm>
            <a:off x="5613788" y="44198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Flight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7" name="Google Shape;287;p22"/>
          <p:cNvCxnSpPr>
            <a:stCxn id="269" idx="0"/>
            <a:endCxn id="267" idx="2"/>
          </p:cNvCxnSpPr>
          <p:nvPr/>
        </p:nvCxnSpPr>
        <p:spPr>
          <a:xfrm flipH="1" rot="5400000">
            <a:off x="2078988" y="2814463"/>
            <a:ext cx="269400" cy="8289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8" name="Google Shape;288;p22"/>
          <p:cNvCxnSpPr>
            <a:stCxn id="289" idx="0"/>
            <a:endCxn id="290" idx="2"/>
          </p:cNvCxnSpPr>
          <p:nvPr/>
        </p:nvCxnSpPr>
        <p:spPr>
          <a:xfrm flipH="1" rot="5400000">
            <a:off x="7764288" y="1543038"/>
            <a:ext cx="153900" cy="769200"/>
          </a:xfrm>
          <a:prstGeom prst="bentConnector3">
            <a:avLst>
              <a:gd fmla="val 4995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9" name="Google Shape;289;p22"/>
          <p:cNvSpPr txBox="1"/>
          <p:nvPr/>
        </p:nvSpPr>
        <p:spPr>
          <a:xfrm>
            <a:off x="7456788" y="200458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decimated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1" name="Google Shape;291;p22"/>
          <p:cNvCxnSpPr>
            <a:stCxn id="290" idx="1"/>
            <a:endCxn id="278" idx="2"/>
          </p:cNvCxnSpPr>
          <p:nvPr/>
        </p:nvCxnSpPr>
        <p:spPr>
          <a:xfrm rot="10800000">
            <a:off x="6382838" y="869975"/>
            <a:ext cx="304800" cy="797700"/>
          </a:xfrm>
          <a:prstGeom prst="bentConnector2">
            <a:avLst/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0" name="Google Shape;290;p22"/>
          <p:cNvSpPr txBox="1"/>
          <p:nvPr/>
        </p:nvSpPr>
        <p:spPr>
          <a:xfrm>
            <a:off x="6687638" y="148452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Line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76200" y="3363613"/>
            <a:ext cx="15405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dice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3" name="Google Shape;293;p22"/>
          <p:cNvCxnSpPr>
            <a:stCxn id="292" idx="0"/>
            <a:endCxn id="267" idx="2"/>
          </p:cNvCxnSpPr>
          <p:nvPr/>
        </p:nvCxnSpPr>
        <p:spPr>
          <a:xfrm rot="-5400000">
            <a:off x="1188150" y="2752513"/>
            <a:ext cx="269400" cy="9528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 Filename Structure</a:t>
            </a:r>
            <a:endParaRPr/>
          </a:p>
        </p:txBody>
      </p:sp>
      <p:graphicFrame>
        <p:nvGraphicFramePr>
          <p:cNvPr id="299" name="Google Shape;299;p23"/>
          <p:cNvGraphicFramePr/>
          <p:nvPr/>
        </p:nvGraphicFramePr>
        <p:xfrm>
          <a:off x="236900" y="112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{00EE8D33-8CAA-4BF3-858C-537AE3E2FB0D}</a:tableStyleId>
              </a:tblPr>
              <a:tblGrid>
                <a:gridCol w="1051975"/>
                <a:gridCol w="1445975"/>
                <a:gridCol w="1217850"/>
                <a:gridCol w="1238600"/>
                <a:gridCol w="1331900"/>
                <a:gridCol w="1446050"/>
                <a:gridCol w="937850"/>
              </a:tblGrid>
              <a:tr h="3810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Flight Data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Theater ID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Flight No.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Date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Time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 Level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Sensor Type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[file format]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Antarctica (AN) + IcePod Deployment No. (##)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Flight Number 100# =</a:t>
                      </a:r>
                      <a:br>
                        <a:rPr lang="en" sz="1000"/>
                      </a:br>
                      <a:r>
                        <a:rPr lang="en" sz="1000"/>
                        <a:t>No. Times Deployed in Same Season (1) + No. of Flight (00#)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YYYY MM DD of Sample Collection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HH MM SS of Sample Collection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Processing Level ID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Name or Abbreviation of Sensor Name for which this data belongs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Either . raw or .mat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00" name="Google Shape;300;p23"/>
          <p:cNvGraphicFramePr/>
          <p:nvPr/>
        </p:nvGraphicFramePr>
        <p:xfrm>
          <a:off x="236900" y="302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{00EE8D33-8CAA-4BF3-858C-537AE3E2FB0D}</a:tableStyleId>
              </a:tblPr>
              <a:tblGrid>
                <a:gridCol w="937900"/>
                <a:gridCol w="1394125"/>
                <a:gridCol w="1238600"/>
                <a:gridCol w="1217850"/>
                <a:gridCol w="1373350"/>
                <a:gridCol w="1518650"/>
                <a:gridCol w="989725"/>
              </a:tblGrid>
              <a:tr h="3810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Line Data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Campaign ID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ROSETTA-Ice Grid Line No.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Date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Time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 Level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Sensor Type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[file format]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Rosetta (RS) + Project Deployment No. (##)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 for E-W Grid Lines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 for N-S Tie Lines</a:t>
                      </a:r>
                      <a:br>
                        <a:rPr lang="en" sz="1000"/>
                      </a:br>
                      <a:r>
                        <a:rPr lang="en" sz="1000"/>
                        <a:t>Grid Numbers increase by 10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YYYY MM DD of Sample Collection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HH MM SS of Sample Collection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Processing Level ID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Name or Abbreviation of Sensor Name for which this data belongs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Usually .mat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 Processing (sirProcess.m)</a:t>
            </a:r>
            <a:endParaRPr/>
          </a:p>
        </p:txBody>
      </p:sp>
      <p:grpSp>
        <p:nvGrpSpPr>
          <p:cNvPr id="306" name="Google Shape;306;p24"/>
          <p:cNvGrpSpPr/>
          <p:nvPr/>
        </p:nvGrpSpPr>
        <p:grpSpPr>
          <a:xfrm>
            <a:off x="149456" y="2412218"/>
            <a:ext cx="1864811" cy="1953294"/>
            <a:chOff x="796138" y="1574025"/>
            <a:chExt cx="1606073" cy="1567400"/>
          </a:xfrm>
        </p:grpSpPr>
        <p:grpSp>
          <p:nvGrpSpPr>
            <p:cNvPr id="307" name="Google Shape;307;p24"/>
            <p:cNvGrpSpPr/>
            <p:nvPr/>
          </p:nvGrpSpPr>
          <p:grpSpPr>
            <a:xfrm>
              <a:off x="796138" y="1695421"/>
              <a:ext cx="1606073" cy="908429"/>
              <a:chOff x="796138" y="1695421"/>
              <a:chExt cx="1606073" cy="908429"/>
            </a:xfrm>
          </p:grpSpPr>
          <p:cxnSp>
            <p:nvCxnSpPr>
              <p:cNvPr id="308" name="Google Shape;308;p24"/>
              <p:cNvCxnSpPr/>
              <p:nvPr/>
            </p:nvCxnSpPr>
            <p:spPr>
              <a:xfrm>
                <a:off x="1664415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9" name="Google Shape;309;p24"/>
              <p:cNvSpPr/>
              <p:nvPr/>
            </p:nvSpPr>
            <p:spPr>
              <a:xfrm flipH="1">
                <a:off x="796138" y="2306625"/>
                <a:ext cx="16059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0" name="Google Shape;310;p24"/>
              <p:cNvSpPr/>
              <p:nvPr/>
            </p:nvSpPr>
            <p:spPr>
              <a:xfrm>
                <a:off x="796311" y="2460450"/>
                <a:ext cx="16059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1" name="Google Shape;311;p24"/>
            <p:cNvSpPr txBox="1"/>
            <p:nvPr/>
          </p:nvSpPr>
          <p:spPr>
            <a:xfrm>
              <a:off x="915823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sirProcessConfig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24"/>
            <p:cNvSpPr txBox="1"/>
            <p:nvPr/>
          </p:nvSpPr>
          <p:spPr>
            <a:xfrm>
              <a:off x="1085439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0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3" name="Google Shape;313;p24"/>
          <p:cNvGrpSpPr/>
          <p:nvPr/>
        </p:nvGrpSpPr>
        <p:grpSpPr>
          <a:xfrm>
            <a:off x="1876675" y="2412218"/>
            <a:ext cx="1864811" cy="1953294"/>
            <a:chOff x="2283710" y="1574025"/>
            <a:chExt cx="1606073" cy="1567400"/>
          </a:xfrm>
        </p:grpSpPr>
        <p:cxnSp>
          <p:nvCxnSpPr>
            <p:cNvPr id="314" name="Google Shape;314;p24"/>
            <p:cNvCxnSpPr/>
            <p:nvPr/>
          </p:nvCxnSpPr>
          <p:spPr>
            <a:xfrm>
              <a:off x="3151986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5" name="Google Shape;315;p24"/>
            <p:cNvSpPr/>
            <p:nvPr/>
          </p:nvSpPr>
          <p:spPr>
            <a:xfrm flipH="1">
              <a:off x="2283710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228388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4"/>
            <p:cNvSpPr txBox="1"/>
            <p:nvPr/>
          </p:nvSpPr>
          <p:spPr>
            <a:xfrm>
              <a:off x="240493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sirFFTandMotionComp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24"/>
            <p:cNvSpPr txBox="1"/>
            <p:nvPr/>
          </p:nvSpPr>
          <p:spPr>
            <a:xfrm>
              <a:off x="257454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</a:t>
              </a:r>
              <a:r>
                <a:rPr lang="en" sz="80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" name="Google Shape;319;p24"/>
          <p:cNvGrpSpPr/>
          <p:nvPr/>
        </p:nvGrpSpPr>
        <p:grpSpPr>
          <a:xfrm>
            <a:off x="3601082" y="2412218"/>
            <a:ext cx="1864811" cy="1953294"/>
            <a:chOff x="3768859" y="1574025"/>
            <a:chExt cx="1606073" cy="1567400"/>
          </a:xfrm>
        </p:grpSpPr>
        <p:cxnSp>
          <p:nvCxnSpPr>
            <p:cNvPr id="320" name="Google Shape;320;p24"/>
            <p:cNvCxnSpPr/>
            <p:nvPr/>
          </p:nvCxnSpPr>
          <p:spPr>
            <a:xfrm>
              <a:off x="463713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1" name="Google Shape;321;p24"/>
            <p:cNvSpPr/>
            <p:nvPr/>
          </p:nvSpPr>
          <p:spPr>
            <a:xfrm flipH="1">
              <a:off x="376885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376903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 txBox="1"/>
            <p:nvPr/>
          </p:nvSpPr>
          <p:spPr>
            <a:xfrm>
              <a:off x="388999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sirPickSurf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405960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5328545" y="2412218"/>
            <a:ext cx="1864811" cy="1953294"/>
            <a:chOff x="5256641" y="1574025"/>
            <a:chExt cx="1606073" cy="1567400"/>
          </a:xfrm>
        </p:grpSpPr>
        <p:cxnSp>
          <p:nvCxnSpPr>
            <p:cNvPr id="326" name="Google Shape;326;p24"/>
            <p:cNvCxnSpPr/>
            <p:nvPr/>
          </p:nvCxnSpPr>
          <p:spPr>
            <a:xfrm>
              <a:off x="6124917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" name="Google Shape;327;p24"/>
            <p:cNvSpPr/>
            <p:nvPr/>
          </p:nvSpPr>
          <p:spPr>
            <a:xfrm flipH="1">
              <a:off x="5256641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525681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4"/>
            <p:cNvSpPr txBox="1"/>
            <p:nvPr/>
          </p:nvSpPr>
          <p:spPr>
            <a:xfrm>
              <a:off x="5377778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sirLineBreaker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24"/>
            <p:cNvSpPr txBox="1"/>
            <p:nvPr/>
          </p:nvSpPr>
          <p:spPr>
            <a:xfrm>
              <a:off x="554739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1" name="Google Shape;331;p24"/>
          <p:cNvGrpSpPr/>
          <p:nvPr/>
        </p:nvGrpSpPr>
        <p:grpSpPr>
          <a:xfrm>
            <a:off x="7052951" y="2412218"/>
            <a:ext cx="1864811" cy="1953294"/>
            <a:chOff x="6741789" y="1574025"/>
            <a:chExt cx="1606073" cy="1567400"/>
          </a:xfrm>
        </p:grpSpPr>
        <p:cxnSp>
          <p:nvCxnSpPr>
            <p:cNvPr id="332" name="Google Shape;332;p24"/>
            <p:cNvCxnSpPr/>
            <p:nvPr/>
          </p:nvCxnSpPr>
          <p:spPr>
            <a:xfrm>
              <a:off x="7610066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3" name="Google Shape;333;p24"/>
            <p:cNvSpPr/>
            <p:nvPr/>
          </p:nvSpPr>
          <p:spPr>
            <a:xfrm flipH="1">
              <a:off x="674178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674196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4"/>
            <p:cNvSpPr txBox="1"/>
            <p:nvPr/>
          </p:nvSpPr>
          <p:spPr>
            <a:xfrm>
              <a:off x="6865689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sirDecimateLevel1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24"/>
            <p:cNvSpPr txBox="1"/>
            <p:nvPr/>
          </p:nvSpPr>
          <p:spPr>
            <a:xfrm>
              <a:off x="7035305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1a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7" name="Google Shape;337;p24"/>
          <p:cNvSpPr txBox="1"/>
          <p:nvPr>
            <p:ph idx="1" type="body"/>
          </p:nvPr>
        </p:nvSpPr>
        <p:spPr>
          <a:xfrm>
            <a:off x="311700" y="1152475"/>
            <a:ext cx="85206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sirProcess.m is the top level function for processing Shallow Ice Radar data. This script calls all functions required to process selected lines. All configurations for processing are set in "sirProcessConfig.m".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 Processing (sirProcess.m)</a:t>
            </a:r>
            <a:endParaRPr/>
          </a:p>
        </p:txBody>
      </p:sp>
      <p:grpSp>
        <p:nvGrpSpPr>
          <p:cNvPr id="343" name="Google Shape;343;p25"/>
          <p:cNvGrpSpPr/>
          <p:nvPr/>
        </p:nvGrpSpPr>
        <p:grpSpPr>
          <a:xfrm>
            <a:off x="1876675" y="1269218"/>
            <a:ext cx="1897093" cy="2885205"/>
            <a:chOff x="2283710" y="1574025"/>
            <a:chExt cx="1633876" cy="2315202"/>
          </a:xfrm>
        </p:grpSpPr>
        <p:cxnSp>
          <p:nvCxnSpPr>
            <p:cNvPr id="344" name="Google Shape;344;p25"/>
            <p:cNvCxnSpPr/>
            <p:nvPr/>
          </p:nvCxnSpPr>
          <p:spPr>
            <a:xfrm>
              <a:off x="3151986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5" name="Google Shape;345;p25"/>
            <p:cNvSpPr/>
            <p:nvPr/>
          </p:nvSpPr>
          <p:spPr>
            <a:xfrm flipH="1">
              <a:off x="2283710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228388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5"/>
            <p:cNvSpPr txBox="1"/>
            <p:nvPr/>
          </p:nvSpPr>
          <p:spPr>
            <a:xfrm>
              <a:off x="240493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sirFFTandMotionComp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25"/>
            <p:cNvSpPr txBox="1"/>
            <p:nvPr/>
          </p:nvSpPr>
          <p:spPr>
            <a:xfrm>
              <a:off x="2407386" y="3151827"/>
              <a:ext cx="1510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Parse raw data, FFT, </a:t>
              </a:r>
              <a:b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Geolocation,  Motion Compensation, rvp correction, along-track dc signal removal, remove mean, stacking, etc.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Creates 1-Minute Level 1 Mat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25"/>
            <p:cNvSpPr txBox="1"/>
            <p:nvPr/>
          </p:nvSpPr>
          <p:spPr>
            <a:xfrm>
              <a:off x="257454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0" name="Google Shape;350;p25"/>
          <p:cNvGrpSpPr/>
          <p:nvPr/>
        </p:nvGrpSpPr>
        <p:grpSpPr>
          <a:xfrm>
            <a:off x="3601082" y="1269218"/>
            <a:ext cx="1864811" cy="2885205"/>
            <a:chOff x="3768859" y="1574025"/>
            <a:chExt cx="1606073" cy="2315202"/>
          </a:xfrm>
        </p:grpSpPr>
        <p:cxnSp>
          <p:nvCxnSpPr>
            <p:cNvPr id="351" name="Google Shape;351;p25"/>
            <p:cNvCxnSpPr/>
            <p:nvPr/>
          </p:nvCxnSpPr>
          <p:spPr>
            <a:xfrm>
              <a:off x="463713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2" name="Google Shape;352;p25"/>
            <p:cNvSpPr/>
            <p:nvPr/>
          </p:nvSpPr>
          <p:spPr>
            <a:xfrm flipH="1">
              <a:off x="376885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376903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5"/>
            <p:cNvSpPr txBox="1"/>
            <p:nvPr/>
          </p:nvSpPr>
          <p:spPr>
            <a:xfrm>
              <a:off x="388999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sirPickSurf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25"/>
            <p:cNvSpPr txBox="1"/>
            <p:nvPr/>
          </p:nvSpPr>
          <p:spPr>
            <a:xfrm>
              <a:off x="3892443" y="3151827"/>
              <a:ext cx="1364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Parse Level 1 Geolocated data, identify surface reflectors, generate index variable with location of reflectors in data.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Amends 1-Minute Level 1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25"/>
            <p:cNvSpPr txBox="1"/>
            <p:nvPr/>
          </p:nvSpPr>
          <p:spPr>
            <a:xfrm>
              <a:off x="405960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7" name="Google Shape;357;p25"/>
          <p:cNvGrpSpPr/>
          <p:nvPr/>
        </p:nvGrpSpPr>
        <p:grpSpPr>
          <a:xfrm>
            <a:off x="5328545" y="1269218"/>
            <a:ext cx="1864811" cy="2885202"/>
            <a:chOff x="5256641" y="1574025"/>
            <a:chExt cx="1606073" cy="2315200"/>
          </a:xfrm>
        </p:grpSpPr>
        <p:cxnSp>
          <p:nvCxnSpPr>
            <p:cNvPr id="358" name="Google Shape;358;p25"/>
            <p:cNvCxnSpPr/>
            <p:nvPr/>
          </p:nvCxnSpPr>
          <p:spPr>
            <a:xfrm>
              <a:off x="6124917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9" name="Google Shape;359;p25"/>
            <p:cNvSpPr/>
            <p:nvPr/>
          </p:nvSpPr>
          <p:spPr>
            <a:xfrm flipH="1">
              <a:off x="5256641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525681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5"/>
            <p:cNvSpPr txBox="1"/>
            <p:nvPr/>
          </p:nvSpPr>
          <p:spPr>
            <a:xfrm>
              <a:off x="5377778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sirLineBreaker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p25"/>
            <p:cNvSpPr txBox="1"/>
            <p:nvPr/>
          </p:nvSpPr>
          <p:spPr>
            <a:xfrm>
              <a:off x="5380229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Break 1-Minute Level 1 Files from Flights to Lines. Loads ROSETTA-Ice Line Segment File and splits accordingly.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Duplicates and Renames 1-Minute Level 1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554739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7052951" y="1269218"/>
            <a:ext cx="1864811" cy="2885205"/>
            <a:chOff x="6741789" y="1574025"/>
            <a:chExt cx="1606073" cy="2315202"/>
          </a:xfrm>
        </p:grpSpPr>
        <p:cxnSp>
          <p:nvCxnSpPr>
            <p:cNvPr id="365" name="Google Shape;365;p25"/>
            <p:cNvCxnSpPr/>
            <p:nvPr/>
          </p:nvCxnSpPr>
          <p:spPr>
            <a:xfrm>
              <a:off x="7610066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6" name="Google Shape;366;p25"/>
            <p:cNvSpPr/>
            <p:nvPr/>
          </p:nvSpPr>
          <p:spPr>
            <a:xfrm flipH="1">
              <a:off x="674178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674196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5"/>
            <p:cNvSpPr txBox="1"/>
            <p:nvPr/>
          </p:nvSpPr>
          <p:spPr>
            <a:xfrm>
              <a:off x="6865689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sirDecimateLevel1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9" name="Google Shape;369;p25"/>
            <p:cNvSpPr txBox="1"/>
            <p:nvPr/>
          </p:nvSpPr>
          <p:spPr>
            <a:xfrm>
              <a:off x="6868134" y="3151827"/>
              <a:ext cx="146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Averages, decimates, and concatenates 1-Minute Level1 Files to create 5-Minute Level1a mat files for Bed Picking.</a:t>
              </a:r>
              <a:b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Appends </a:t>
              </a: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Filename</a:t>
              </a: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w/ Frame No.</a:t>
              </a:r>
              <a:b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5-Minute Period determined in sirProcessConfig.m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Creates 5-Minutes Level 1a Files w/ Frame Number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25"/>
            <p:cNvSpPr txBox="1"/>
            <p:nvPr/>
          </p:nvSpPr>
          <p:spPr>
            <a:xfrm>
              <a:off x="7035305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1a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1" name="Google Shape;371;p25"/>
          <p:cNvGrpSpPr/>
          <p:nvPr/>
        </p:nvGrpSpPr>
        <p:grpSpPr>
          <a:xfrm>
            <a:off x="149456" y="1269218"/>
            <a:ext cx="1864811" cy="2872182"/>
            <a:chOff x="225656" y="1269218"/>
            <a:chExt cx="1864811" cy="2872182"/>
          </a:xfrm>
        </p:grpSpPr>
        <p:grpSp>
          <p:nvGrpSpPr>
            <p:cNvPr id="372" name="Google Shape;372;p25"/>
            <p:cNvGrpSpPr/>
            <p:nvPr/>
          </p:nvGrpSpPr>
          <p:grpSpPr>
            <a:xfrm>
              <a:off x="225656" y="1269218"/>
              <a:ext cx="1864811" cy="1953294"/>
              <a:chOff x="796138" y="1574025"/>
              <a:chExt cx="1606073" cy="1567400"/>
            </a:xfrm>
          </p:grpSpPr>
          <p:grpSp>
            <p:nvGrpSpPr>
              <p:cNvPr id="373" name="Google Shape;373;p25"/>
              <p:cNvGrpSpPr/>
              <p:nvPr/>
            </p:nvGrpSpPr>
            <p:grpSpPr>
              <a:xfrm>
                <a:off x="796138" y="1695421"/>
                <a:ext cx="1606073" cy="908429"/>
                <a:chOff x="796138" y="1695421"/>
                <a:chExt cx="1606073" cy="908429"/>
              </a:xfrm>
            </p:grpSpPr>
            <p:cxnSp>
              <p:nvCxnSpPr>
                <p:cNvPr id="374" name="Google Shape;374;p25"/>
                <p:cNvCxnSpPr/>
                <p:nvPr/>
              </p:nvCxnSpPr>
              <p:spPr>
                <a:xfrm>
                  <a:off x="1664415" y="1695421"/>
                  <a:ext cx="718500" cy="74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D5DD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75" name="Google Shape;375;p25"/>
                <p:cNvSpPr/>
                <p:nvPr/>
              </p:nvSpPr>
              <p:spPr>
                <a:xfrm flipH="1">
                  <a:off x="796138" y="2306625"/>
                  <a:ext cx="1605900" cy="143400"/>
                </a:xfrm>
                <a:prstGeom prst="parallelogram">
                  <a:avLst>
                    <a:gd fmla="val 96952" name="adj"/>
                  </a:avLst>
                </a:prstGeom>
                <a:solidFill>
                  <a:srgbClr val="0D5D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</a:t>
                  </a:r>
                  <a:endParaRPr/>
                </a:p>
              </p:txBody>
            </p:sp>
            <p:sp>
              <p:nvSpPr>
                <p:cNvPr id="376" name="Google Shape;376;p25"/>
                <p:cNvSpPr/>
                <p:nvPr/>
              </p:nvSpPr>
              <p:spPr>
                <a:xfrm>
                  <a:off x="796311" y="2460450"/>
                  <a:ext cx="1605900" cy="143400"/>
                </a:xfrm>
                <a:prstGeom prst="parallelogram">
                  <a:avLst>
                    <a:gd fmla="val 96952" name="adj"/>
                  </a:avLst>
                </a:prstGeom>
                <a:solidFill>
                  <a:srgbClr val="0944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7" name="Google Shape;377;p25"/>
              <p:cNvSpPr txBox="1"/>
              <p:nvPr/>
            </p:nvSpPr>
            <p:spPr>
              <a:xfrm>
                <a:off x="915823" y="2695025"/>
                <a:ext cx="13242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sir</a:t>
                </a:r>
                <a:r>
                  <a:rPr b="1" lang="en" sz="10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ProcessConfig</a:t>
                </a:r>
                <a:endParaRPr b="1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8" name="Google Shape;378;p25"/>
              <p:cNvSpPr txBox="1"/>
              <p:nvPr/>
            </p:nvSpPr>
            <p:spPr>
              <a:xfrm>
                <a:off x="1085439" y="1574025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Level 0</a:t>
                </a: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79" name="Google Shape;379;p25"/>
            <p:cNvSpPr txBox="1"/>
            <p:nvPr/>
          </p:nvSpPr>
          <p:spPr>
            <a:xfrm>
              <a:off x="364625" y="3222500"/>
              <a:ext cx="1634100" cy="9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Configuration Settings: 2500ft elevation, dataPath, FFT type, Season Number, Sensor Type, Chirp Period &amp; Bandwidth, GPS &amp; PNT data, etc.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Reads 10-Second Raw .sir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Segment Files</a:t>
            </a:r>
            <a:endParaRPr/>
          </a:p>
        </p:txBody>
      </p:sp>
      <p:sp>
        <p:nvSpPr>
          <p:cNvPr id="385" name="Google Shape;385;p26"/>
          <p:cNvSpPr txBox="1"/>
          <p:nvPr>
            <p:ph idx="1" type="body"/>
          </p:nvPr>
        </p:nvSpPr>
        <p:spPr>
          <a:xfrm>
            <a:off x="311700" y="1000075"/>
            <a:ext cx="8520600" cy="23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These files are housed </a:t>
            </a:r>
            <a:r>
              <a:rPr lang="en" sz="1600"/>
              <a:t>within</a:t>
            </a:r>
            <a:r>
              <a:rPr lang="en" sz="1600"/>
              <a:t> season directories in a ‘projectlines’ directory. Line Segment files contain the start and end times of all ROSETTA-Ice Grid Lines and their associated Flights within the season. Initially written in ASCII format and then converted into .mat file to be read by processing scripts.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These files are named in the </a:t>
            </a:r>
            <a:r>
              <a:rPr lang="en" sz="1600"/>
              <a:t>following format and contain the following information:</a:t>
            </a:r>
            <a:br>
              <a:rPr lang="en" sz="1600"/>
            </a:b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50"/>
              <a:t>ICEPOD _ Season Years _ LINES . txt</a:t>
            </a:r>
            <a:endParaRPr sz="1450"/>
          </a:p>
        </p:txBody>
      </p:sp>
      <p:sp>
        <p:nvSpPr>
          <p:cNvPr id="386" name="Google Shape;386;p26"/>
          <p:cNvSpPr txBox="1"/>
          <p:nvPr/>
        </p:nvSpPr>
        <p:spPr>
          <a:xfrm>
            <a:off x="1235450" y="3204850"/>
            <a:ext cx="30108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FlightNum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LineNum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StartUTCDate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StartUTCTime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StartUnixTime    </a:t>
            </a:r>
            <a:endParaRPr sz="1300"/>
          </a:p>
        </p:txBody>
      </p:sp>
      <p:sp>
        <p:nvSpPr>
          <p:cNvPr id="387" name="Google Shape;387;p26"/>
          <p:cNvSpPr txBox="1"/>
          <p:nvPr/>
        </p:nvSpPr>
        <p:spPr>
          <a:xfrm>
            <a:off x="3180350" y="3204850"/>
            <a:ext cx="30108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StopUTCDate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StopUTCTime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StopUnixTime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StartLatitude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StartLongitude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StartH-El      </a:t>
            </a:r>
            <a:r>
              <a:rPr lang="en" sz="1300">
                <a:solidFill>
                  <a:schemeClr val="dk2"/>
                </a:solidFill>
              </a:rPr>
              <a:t>     </a:t>
            </a:r>
            <a:endParaRPr sz="1300"/>
          </a:p>
        </p:txBody>
      </p:sp>
      <p:sp>
        <p:nvSpPr>
          <p:cNvPr id="388" name="Google Shape;388;p26"/>
          <p:cNvSpPr txBox="1"/>
          <p:nvPr/>
        </p:nvSpPr>
        <p:spPr>
          <a:xfrm>
            <a:off x="5237750" y="3204850"/>
            <a:ext cx="3010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StopLatitude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StopLongitude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StopH-El   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Project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 &amp; PNT Trajectory Files</a:t>
            </a:r>
            <a:endParaRPr/>
          </a:p>
        </p:txBody>
      </p:sp>
      <p:sp>
        <p:nvSpPr>
          <p:cNvPr id="394" name="Google Shape;394;p27"/>
          <p:cNvSpPr txBox="1"/>
          <p:nvPr>
            <p:ph idx="1" type="body"/>
          </p:nvPr>
        </p:nvSpPr>
        <p:spPr>
          <a:xfrm>
            <a:off x="311700" y="1000075"/>
            <a:ext cx="8520600" cy="23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These PNT &amp; GPS Trajectory Files are collected from a </a:t>
            </a:r>
            <a:r>
              <a:rPr lang="en" sz="1900"/>
              <a:t>Novatel Span SE L1/L2 GPS Receiver</a:t>
            </a:r>
            <a:r>
              <a:rPr lang="en" sz="1900"/>
              <a:t> on board the IcePod, and processed using Reigl Software. SPAN processing generates ASCII format files, which are then converted into .mat for processing.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These files are named in the following format and contain the following information:</a:t>
            </a:r>
            <a:br>
              <a:rPr lang="en" sz="1600"/>
            </a:br>
            <a:endParaRPr sz="185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Theater</a:t>
            </a:r>
            <a:r>
              <a:rPr lang="en" sz="1600"/>
              <a:t> ID _ Flight Number _ UTC YYYYMMDD _ Sensor Name _ Product Level _ Processing Profile . txt</a:t>
            </a:r>
            <a:endParaRPr sz="1600"/>
          </a:p>
        </p:txBody>
      </p:sp>
      <p:sp>
        <p:nvSpPr>
          <p:cNvPr id="395" name="Google Shape;395;p27"/>
          <p:cNvSpPr txBox="1"/>
          <p:nvPr/>
        </p:nvSpPr>
        <p:spPr>
          <a:xfrm>
            <a:off x="392200" y="3170950"/>
            <a:ext cx="30108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Datum (WGS84)</a:t>
            </a:r>
            <a:r>
              <a:rPr lang="en" sz="1300">
                <a:solidFill>
                  <a:schemeClr val="dk2"/>
                </a:solidFill>
              </a:rPr>
              <a:t> 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Antenna Height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Antenna Lever Arms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Body to Sensor Rotations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UTC Offset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2946700" y="3170950"/>
            <a:ext cx="30108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UTCDate (MM/DD/YYYY)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UTCTime (sec)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UTCTime (HHMMSS.sss)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UTCTime (unixtime)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Latitude (degrees)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Longitude</a:t>
            </a:r>
            <a:r>
              <a:rPr lang="en" sz="1300">
                <a:solidFill>
                  <a:schemeClr val="dk2"/>
                </a:solidFill>
              </a:rPr>
              <a:t> (degrees)</a:t>
            </a:r>
            <a:endParaRPr sz="1300"/>
          </a:p>
        </p:txBody>
      </p:sp>
      <p:sp>
        <p:nvSpPr>
          <p:cNvPr id="397" name="Google Shape;397;p27"/>
          <p:cNvSpPr txBox="1"/>
          <p:nvPr/>
        </p:nvSpPr>
        <p:spPr>
          <a:xfrm>
            <a:off x="5537500" y="3170950"/>
            <a:ext cx="3010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H-Ell (meters)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Pitch (degrees)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Roll (degrees)</a:t>
            </a:r>
            <a:endParaRPr sz="1300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Heading (degrees)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Picking Radar</a:t>
            </a:r>
            <a:endParaRPr/>
          </a:p>
        </p:txBody>
      </p:sp>
      <p:grpSp>
        <p:nvGrpSpPr>
          <p:cNvPr id="403" name="Google Shape;403;p28"/>
          <p:cNvGrpSpPr/>
          <p:nvPr/>
        </p:nvGrpSpPr>
        <p:grpSpPr>
          <a:xfrm>
            <a:off x="4109579" y="1156970"/>
            <a:ext cx="4535350" cy="3847090"/>
            <a:chOff x="4192863" y="1002150"/>
            <a:chExt cx="3679200" cy="3139200"/>
          </a:xfrm>
        </p:grpSpPr>
        <p:sp>
          <p:nvSpPr>
            <p:cNvPr id="404" name="Google Shape;404;p28"/>
            <p:cNvSpPr/>
            <p:nvPr/>
          </p:nvSpPr>
          <p:spPr>
            <a:xfrm>
              <a:off x="4192863" y="1002150"/>
              <a:ext cx="3679200" cy="31392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8"/>
            <p:cNvSpPr txBox="1"/>
            <p:nvPr/>
          </p:nvSpPr>
          <p:spPr>
            <a:xfrm>
              <a:off x="5495575" y="1418985"/>
              <a:ext cx="2021400" cy="60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Picked Data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28"/>
            <p:cNvSpPr txBox="1"/>
            <p:nvPr/>
          </p:nvSpPr>
          <p:spPr>
            <a:xfrm>
              <a:off x="5495569" y="1727973"/>
              <a:ext cx="2021400" cy="20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Directory w/ Picker Name &amp; Version of Pick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Frame-By-Frame JPGs: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No Picks &amp; Picks Overlain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Frame-By-Frame .Mat Files: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All Variables from 5-Minute Mat Files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Stitched Survey Line .Mat Files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Lightly Reduced in Data. 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Most Variables from 5-Min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Stitched Survey Line ASCII Files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“Essential” Variables For Distribution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>
            <a:off x="2905856" y="1156924"/>
            <a:ext cx="2397108" cy="1926056"/>
            <a:chOff x="3216519" y="1002150"/>
            <a:chExt cx="1944600" cy="1569600"/>
          </a:xfrm>
        </p:grpSpPr>
        <p:sp>
          <p:nvSpPr>
            <p:cNvPr id="408" name="Google Shape;408;p28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 txBox="1"/>
            <p:nvPr/>
          </p:nvSpPr>
          <p:spPr>
            <a:xfrm>
              <a:off x="3461163" y="1182562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picker_Master.m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" name="Google Shape;410;p28"/>
            <p:cNvSpPr txBox="1"/>
            <p:nvPr/>
          </p:nvSpPr>
          <p:spPr>
            <a:xfrm>
              <a:off x="3461160" y="1456223"/>
              <a:ext cx="1451700" cy="9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Filter Data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Window Data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Imports Config File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Setup Output File Structure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Auto Picker Selects Surface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Auto Picker Sets Horizon: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Rising, Falling, or Peak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1" name="Google Shape;411;p28"/>
          <p:cNvGrpSpPr/>
          <p:nvPr/>
        </p:nvGrpSpPr>
        <p:grpSpPr>
          <a:xfrm>
            <a:off x="514626" y="1156924"/>
            <a:ext cx="2397108" cy="1926056"/>
            <a:chOff x="1271925" y="1002150"/>
            <a:chExt cx="1944600" cy="1569600"/>
          </a:xfrm>
        </p:grpSpPr>
        <p:sp>
          <p:nvSpPr>
            <p:cNvPr id="412" name="Google Shape;412;p28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 txBox="1"/>
            <p:nvPr/>
          </p:nvSpPr>
          <p:spPr>
            <a:xfrm>
              <a:off x="1496688" y="1182562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pickConfig.m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28"/>
            <p:cNvSpPr txBox="1"/>
            <p:nvPr/>
          </p:nvSpPr>
          <p:spPr>
            <a:xfrm>
              <a:off x="1496695" y="1456222"/>
              <a:ext cx="1451700" cy="10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Input &amp; Output Paths 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Input: 5-Minute Mat Files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Frame Numbers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 Start &amp; End Files to Pick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 Type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Visualization Window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Additional Parameters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514626" y="3078598"/>
            <a:ext cx="2397108" cy="1926056"/>
            <a:chOff x="1271925" y="2571750"/>
            <a:chExt cx="1944600" cy="1569600"/>
          </a:xfrm>
        </p:grpSpPr>
        <p:sp>
          <p:nvSpPr>
            <p:cNvPr id="416" name="Google Shape;416;p28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 txBox="1"/>
            <p:nvPr/>
          </p:nvSpPr>
          <p:spPr>
            <a:xfrm>
              <a:off x="1496688" y="2752162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picker_ui.m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28"/>
            <p:cNvSpPr txBox="1"/>
            <p:nvPr/>
          </p:nvSpPr>
          <p:spPr>
            <a:xfrm>
              <a:off x="1496695" y="3025826"/>
              <a:ext cx="14517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Enables Keystroke Toggling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Picking Boundaries / Params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 Vertices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Smooth Pick Lines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Delete Recent Pick Vertices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9" name="Google Shape;419;p28"/>
          <p:cNvGrpSpPr/>
          <p:nvPr/>
        </p:nvGrpSpPr>
        <p:grpSpPr>
          <a:xfrm>
            <a:off x="2905856" y="3078598"/>
            <a:ext cx="2397108" cy="1926056"/>
            <a:chOff x="3216519" y="2571750"/>
            <a:chExt cx="1944600" cy="1569600"/>
          </a:xfrm>
        </p:grpSpPr>
        <p:sp>
          <p:nvSpPr>
            <p:cNvPr id="420" name="Google Shape;420;p28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8"/>
            <p:cNvSpPr txBox="1"/>
            <p:nvPr/>
          </p:nvSpPr>
          <p:spPr>
            <a:xfrm>
              <a:off x="3461163" y="2752162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picker_display.m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2" name="Google Shape;422;p28"/>
            <p:cNvSpPr txBox="1"/>
            <p:nvPr/>
          </p:nvSpPr>
          <p:spPr>
            <a:xfrm>
              <a:off x="3461160" y="3025831"/>
              <a:ext cx="1598400" cy="9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Display Filters: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Greyscale, Differenced,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Greyscale Inverted, Smoothed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Figure Axes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Set Surface to Zero on Y-Axis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Along-track Distance (km)</a:t>
              </a:r>
              <a:b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Picking Borders / Params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3" name="Google Shape;423;p28"/>
          <p:cNvGrpSpPr/>
          <p:nvPr/>
        </p:nvGrpSpPr>
        <p:grpSpPr>
          <a:xfrm>
            <a:off x="2704958" y="2880707"/>
            <a:ext cx="411882" cy="410001"/>
            <a:chOff x="3157188" y="909150"/>
            <a:chExt cx="470400" cy="470400"/>
          </a:xfrm>
        </p:grpSpPr>
        <p:sp>
          <p:nvSpPr>
            <p:cNvPr id="424" name="Google Shape;424;p28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28"/>
          <p:cNvSpPr txBox="1"/>
          <p:nvPr>
            <p:ph idx="1" type="body"/>
          </p:nvPr>
        </p:nvSpPr>
        <p:spPr>
          <a:xfrm>
            <a:off x="311700" y="695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Radar Picking uses MatLab scripts loosely based on MCoRDS Picking Scripts.</a:t>
            </a:r>
            <a:endParaRPr/>
          </a:p>
        </p:txBody>
      </p:sp>
      <p:grpSp>
        <p:nvGrpSpPr>
          <p:cNvPr id="427" name="Google Shape;427;p28"/>
          <p:cNvGrpSpPr/>
          <p:nvPr/>
        </p:nvGrpSpPr>
        <p:grpSpPr>
          <a:xfrm>
            <a:off x="5010785" y="2880688"/>
            <a:ext cx="411912" cy="410035"/>
            <a:chOff x="4858109" y="2631368"/>
            <a:chExt cx="316442" cy="315000"/>
          </a:xfrm>
        </p:grpSpPr>
        <p:sp>
          <p:nvSpPr>
            <p:cNvPr id="428" name="Google Shape;428;p28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AGAP-GAMBIT Project</a:t>
            </a:r>
            <a:endParaRPr/>
          </a:p>
        </p:txBody>
      </p:sp>
      <p:sp>
        <p:nvSpPr>
          <p:cNvPr id="435" name="Google Shape;435;p29"/>
          <p:cNvSpPr txBox="1"/>
          <p:nvPr>
            <p:ph idx="1" type="body"/>
          </p:nvPr>
        </p:nvSpPr>
        <p:spPr>
          <a:xfrm>
            <a:off x="311700" y="1152475"/>
            <a:ext cx="339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36" name="Google Shape;4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900" y="1170125"/>
            <a:ext cx="5132700" cy="3211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Google Shape;441;p30"/>
          <p:cNvGraphicFramePr/>
          <p:nvPr/>
        </p:nvGraphicFramePr>
        <p:xfrm>
          <a:off x="102463" y="775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{00EE8D33-8CAA-4BF3-858C-537AE3E2FB0D}</a:tableStyleId>
              </a:tblPr>
              <a:tblGrid>
                <a:gridCol w="1000700"/>
                <a:gridCol w="1101675"/>
                <a:gridCol w="1183650"/>
                <a:gridCol w="1158625"/>
                <a:gridCol w="1042000"/>
                <a:gridCol w="1033525"/>
                <a:gridCol w="1008875"/>
                <a:gridCol w="1410025"/>
              </a:tblGrid>
              <a:tr h="93297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Ultra Wideband Radar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Bandwidth:    500 - 2,000 MHz | 600 - 900 MHz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Center Frequency:    150 MHz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Resolution:    </a:t>
                      </a:r>
                      <a:r>
                        <a:rPr lang="en" sz="1200"/>
                        <a:t>Depth: 150 m at 0.1 m | Depth: 150 m at 0.6 m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Data Collected: 55,000 Line km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77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DataLevel_0</a:t>
                      </a:r>
                      <a:endParaRPr b="1" sz="13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DataLevel_1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DataLevel_2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DataLevel_3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988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Level 0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Raw Data Signal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Geolocated Data (MAT-Files)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~30 Second (?)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Flight Data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No Header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Level 1 (MAT-Files)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Pulse Compressed (Unfocused)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1D - SAR Processed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 Minute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Flight Data &amp; Survey Lines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ReadMe Files Available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Level 2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Ice Thickness Picks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Derived From Level 1 Product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Consolidated Picks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CSV, XYZ, SHP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Line-By-Line Picks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SHP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Level 3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Gridded Products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Currently MIA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Raw Data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(.raw)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Geolocated Data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(.mat)</a:t>
                      </a:r>
                      <a:endParaRPr sz="11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Pulse Compressed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(.mat)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1D - SAR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(.mat, .netcdf, &amp; .segy)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Consolidated Picks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(.csv, .xyz)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Consolidated Picks</a:t>
                      </a:r>
                      <a:br>
                        <a:rPr lang="en" sz="1100"/>
                      </a:br>
                      <a:r>
                        <a:rPr lang="en" sz="1100"/>
                        <a:t>(.shp)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Line-By-Line Picks</a:t>
                      </a:r>
                      <a:br>
                        <a:rPr lang="en" sz="1100"/>
                      </a:br>
                      <a:r>
                        <a:rPr lang="en" sz="1100"/>
                        <a:t>(.shp)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N/A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7.790 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← included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3.269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504</a:t>
                      </a:r>
                      <a:br>
                        <a:rPr lang="en" sz="1000"/>
                      </a:b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3.93</a:t>
                      </a:r>
                      <a:br>
                        <a:rPr lang="en" sz="1000"/>
                      </a:b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3.60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3.75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N/A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442" name="Google Shape;442;p30"/>
          <p:cNvSpPr txBox="1"/>
          <p:nvPr>
            <p:ph type="title"/>
          </p:nvPr>
        </p:nvSpPr>
        <p:spPr>
          <a:xfrm>
            <a:off x="311688" y="1511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AGAP-GAMBIT </a:t>
            </a:r>
            <a:r>
              <a:rPr lang="en"/>
              <a:t>Radar (CReSIS?)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"/>
          <p:cNvSpPr txBox="1"/>
          <p:nvPr>
            <p:ph type="title"/>
          </p:nvPr>
        </p:nvSpPr>
        <p:spPr>
          <a:xfrm>
            <a:off x="311688" y="1511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AGAP</a:t>
            </a:r>
            <a:r>
              <a:rPr lang="en"/>
              <a:t> Data Structure</a:t>
            </a:r>
            <a:endParaRPr/>
          </a:p>
        </p:txBody>
      </p:sp>
      <p:sp>
        <p:nvSpPr>
          <p:cNvPr id="448" name="Google Shape;448;p31"/>
          <p:cNvSpPr txBox="1"/>
          <p:nvPr/>
        </p:nvSpPr>
        <p:spPr>
          <a:xfrm>
            <a:off x="39513" y="24230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agap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9" name="Google Shape;449;p31"/>
          <p:cNvCxnSpPr>
            <a:stCxn id="448" idx="3"/>
            <a:endCxn id="450" idx="1"/>
          </p:cNvCxnSpPr>
          <p:nvPr/>
        </p:nvCxnSpPr>
        <p:spPr>
          <a:xfrm flipH="1" rot="10800000">
            <a:off x="1577613" y="1103813"/>
            <a:ext cx="301500" cy="1502400"/>
          </a:xfrm>
          <a:prstGeom prst="bentConnector3">
            <a:avLst>
              <a:gd fmla="val 4997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51" name="Google Shape;451;p31"/>
          <p:cNvCxnSpPr>
            <a:stCxn id="452" idx="1"/>
            <a:endCxn id="448" idx="3"/>
          </p:cNvCxnSpPr>
          <p:nvPr/>
        </p:nvCxnSpPr>
        <p:spPr>
          <a:xfrm rot="10800000">
            <a:off x="1577488" y="2606225"/>
            <a:ext cx="301500" cy="1259400"/>
          </a:xfrm>
          <a:prstGeom prst="bentConnector3">
            <a:avLst>
              <a:gd fmla="val 4997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53" name="Google Shape;453;p31"/>
          <p:cNvCxnSpPr>
            <a:stCxn id="448" idx="3"/>
            <a:endCxn id="454" idx="1"/>
          </p:cNvCxnSpPr>
          <p:nvPr/>
        </p:nvCxnSpPr>
        <p:spPr>
          <a:xfrm>
            <a:off x="1577613" y="2606213"/>
            <a:ext cx="301500" cy="2134500"/>
          </a:xfrm>
          <a:prstGeom prst="bentConnector3">
            <a:avLst>
              <a:gd fmla="val 4997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55" name="Google Shape;455;p31"/>
          <p:cNvCxnSpPr>
            <a:stCxn id="452" idx="3"/>
            <a:endCxn id="456" idx="1"/>
          </p:cNvCxnSpPr>
          <p:nvPr/>
        </p:nvCxnSpPr>
        <p:spPr>
          <a:xfrm>
            <a:off x="3417088" y="3865625"/>
            <a:ext cx="520200" cy="5364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57" name="Google Shape;457;p31"/>
          <p:cNvCxnSpPr>
            <a:stCxn id="458" idx="1"/>
            <a:endCxn id="450" idx="3"/>
          </p:cNvCxnSpPr>
          <p:nvPr/>
        </p:nvCxnSpPr>
        <p:spPr>
          <a:xfrm flipH="1">
            <a:off x="3417188" y="458288"/>
            <a:ext cx="520200" cy="6456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2" name="Google Shape;452;p31"/>
          <p:cNvSpPr txBox="1"/>
          <p:nvPr/>
        </p:nvSpPr>
        <p:spPr>
          <a:xfrm>
            <a:off x="1878988" y="368247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DataLevel_2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1878988" y="9206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DataLevel_0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3937388" y="2751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FLIGHTS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31"/>
          <p:cNvSpPr txBox="1"/>
          <p:nvPr/>
        </p:nvSpPr>
        <p:spPr>
          <a:xfrm>
            <a:off x="1878988" y="45576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DataLevel_3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9" name="Google Shape;459;p31"/>
          <p:cNvCxnSpPr>
            <a:stCxn id="450" idx="3"/>
            <a:endCxn id="460" idx="1"/>
          </p:cNvCxnSpPr>
          <p:nvPr/>
        </p:nvCxnSpPr>
        <p:spPr>
          <a:xfrm>
            <a:off x="3417088" y="1103813"/>
            <a:ext cx="520200" cy="3174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60" name="Google Shape;460;p31"/>
          <p:cNvSpPr txBox="1"/>
          <p:nvPr/>
        </p:nvSpPr>
        <p:spPr>
          <a:xfrm>
            <a:off x="3937388" y="12380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RADAR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1"/>
          <p:cNvSpPr txBox="1"/>
          <p:nvPr/>
        </p:nvSpPr>
        <p:spPr>
          <a:xfrm>
            <a:off x="3937388" y="4218950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RADAR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1" name="Google Shape;461;p31"/>
          <p:cNvCxnSpPr>
            <a:stCxn id="462" idx="1"/>
            <a:endCxn id="456" idx="3"/>
          </p:cNvCxnSpPr>
          <p:nvPr/>
        </p:nvCxnSpPr>
        <p:spPr>
          <a:xfrm rot="10800000">
            <a:off x="5475638" y="4401963"/>
            <a:ext cx="526200" cy="422400"/>
          </a:xfrm>
          <a:prstGeom prst="bentConnector3">
            <a:avLst>
              <a:gd fmla="val 5001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3" name="Google Shape;463;p31"/>
          <p:cNvCxnSpPr>
            <a:stCxn id="454" idx="3"/>
            <a:endCxn id="464" idx="1"/>
          </p:cNvCxnSpPr>
          <p:nvPr/>
        </p:nvCxnSpPr>
        <p:spPr>
          <a:xfrm>
            <a:off x="3417088" y="4740813"/>
            <a:ext cx="520200" cy="1689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5" name="Google Shape;465;p31"/>
          <p:cNvCxnSpPr>
            <a:stCxn id="466" idx="0"/>
            <a:endCxn id="467" idx="2"/>
          </p:cNvCxnSpPr>
          <p:nvPr/>
        </p:nvCxnSpPr>
        <p:spPr>
          <a:xfrm flipH="1" rot="5400000">
            <a:off x="7216338" y="-42337"/>
            <a:ext cx="106800" cy="997800"/>
          </a:xfrm>
          <a:prstGeom prst="bentConnector3">
            <a:avLst>
              <a:gd fmla="val 5006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66" name="Google Shape;466;p31"/>
          <p:cNvSpPr txBox="1"/>
          <p:nvPr/>
        </p:nvSpPr>
        <p:spPr>
          <a:xfrm>
            <a:off x="6999588" y="5099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GPS, GRAVITY, LASER, MAGNETICS, FLIGHT PLAN</a:t>
            </a:r>
            <a:endParaRPr sz="8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8" name="Google Shape;468;p31"/>
          <p:cNvCxnSpPr>
            <a:stCxn id="467" idx="1"/>
            <a:endCxn id="458" idx="3"/>
          </p:cNvCxnSpPr>
          <p:nvPr/>
        </p:nvCxnSpPr>
        <p:spPr>
          <a:xfrm flipH="1">
            <a:off x="5475638" y="219875"/>
            <a:ext cx="526200" cy="238500"/>
          </a:xfrm>
          <a:prstGeom prst="bentConnector3">
            <a:avLst>
              <a:gd fmla="val 5001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67" name="Google Shape;467;p31"/>
          <p:cNvSpPr txBox="1"/>
          <p:nvPr/>
        </p:nvSpPr>
        <p:spPr>
          <a:xfrm>
            <a:off x="6001838" y="3672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Flight</a:t>
            </a: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 Number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9" name="Google Shape;469;p31"/>
          <p:cNvCxnSpPr>
            <a:stCxn id="448" idx="3"/>
            <a:endCxn id="470" idx="1"/>
          </p:cNvCxnSpPr>
          <p:nvPr/>
        </p:nvCxnSpPr>
        <p:spPr>
          <a:xfrm flipH="1" rot="10800000">
            <a:off x="1577613" y="2355413"/>
            <a:ext cx="301500" cy="250800"/>
          </a:xfrm>
          <a:prstGeom prst="bentConnector3">
            <a:avLst>
              <a:gd fmla="val 4997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0" name="Google Shape;470;p31"/>
          <p:cNvSpPr txBox="1"/>
          <p:nvPr/>
        </p:nvSpPr>
        <p:spPr>
          <a:xfrm>
            <a:off x="1878988" y="21721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DataLevel_1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1" name="Google Shape;471;p31"/>
          <p:cNvCxnSpPr>
            <a:stCxn id="472" idx="1"/>
            <a:endCxn id="460" idx="3"/>
          </p:cNvCxnSpPr>
          <p:nvPr/>
        </p:nvCxnSpPr>
        <p:spPr>
          <a:xfrm flipH="1">
            <a:off x="5475638" y="1161688"/>
            <a:ext cx="526200" cy="259500"/>
          </a:xfrm>
          <a:prstGeom prst="bentConnector3">
            <a:avLst>
              <a:gd fmla="val 5001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2" name="Google Shape;472;p31"/>
          <p:cNvSpPr txBox="1"/>
          <p:nvPr/>
        </p:nvSpPr>
        <p:spPr>
          <a:xfrm>
            <a:off x="6001838" y="9785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Raw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31"/>
          <p:cNvSpPr txBox="1"/>
          <p:nvPr/>
        </p:nvSpPr>
        <p:spPr>
          <a:xfrm>
            <a:off x="6999588" y="14764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Flight Number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4" name="Google Shape;474;p31"/>
          <p:cNvCxnSpPr>
            <a:stCxn id="472" idx="2"/>
            <a:endCxn id="473" idx="0"/>
          </p:cNvCxnSpPr>
          <p:nvPr/>
        </p:nvCxnSpPr>
        <p:spPr>
          <a:xfrm flipH="1" rot="-5400000">
            <a:off x="7203938" y="911788"/>
            <a:ext cx="131700" cy="997800"/>
          </a:xfrm>
          <a:prstGeom prst="bentConnector3">
            <a:avLst>
              <a:gd fmla="val 4997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5" name="Google Shape;475;p31"/>
          <p:cNvSpPr txBox="1"/>
          <p:nvPr/>
        </p:nvSpPr>
        <p:spPr>
          <a:xfrm>
            <a:off x="7453488" y="197438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dataGISMO, gpsGISMO</a:t>
            </a:r>
            <a:endParaRPr sz="8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6" name="Google Shape;476;p31"/>
          <p:cNvCxnSpPr>
            <a:stCxn id="473" idx="2"/>
            <a:endCxn id="475" idx="0"/>
          </p:cNvCxnSpPr>
          <p:nvPr/>
        </p:nvCxnSpPr>
        <p:spPr>
          <a:xfrm flipH="1" rot="-5400000">
            <a:off x="7929738" y="1681663"/>
            <a:ext cx="131700" cy="453900"/>
          </a:xfrm>
          <a:prstGeom prst="bentConnector3">
            <a:avLst>
              <a:gd fmla="val 4997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7" name="Google Shape;477;p31"/>
          <p:cNvCxnSpPr>
            <a:stCxn id="470" idx="3"/>
            <a:endCxn id="478" idx="1"/>
          </p:cNvCxnSpPr>
          <p:nvPr/>
        </p:nvCxnSpPr>
        <p:spPr>
          <a:xfrm flipH="1" rot="10800000">
            <a:off x="3417088" y="2020813"/>
            <a:ext cx="520200" cy="3345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8" name="Google Shape;478;p31"/>
          <p:cNvSpPr txBox="1"/>
          <p:nvPr/>
        </p:nvSpPr>
        <p:spPr>
          <a:xfrm>
            <a:off x="3937400" y="1837800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GRAVITY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9" name="Google Shape;479;p31"/>
          <p:cNvCxnSpPr>
            <a:stCxn id="470" idx="3"/>
            <a:endCxn id="480" idx="1"/>
          </p:cNvCxnSpPr>
          <p:nvPr/>
        </p:nvCxnSpPr>
        <p:spPr>
          <a:xfrm>
            <a:off x="3417088" y="2355313"/>
            <a:ext cx="520200" cy="1131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0" name="Google Shape;480;p31"/>
          <p:cNvSpPr txBox="1"/>
          <p:nvPr/>
        </p:nvSpPr>
        <p:spPr>
          <a:xfrm>
            <a:off x="3937388" y="22851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LIDAR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1" name="Google Shape;481;p31"/>
          <p:cNvCxnSpPr>
            <a:stCxn id="470" idx="3"/>
            <a:endCxn id="482" idx="1"/>
          </p:cNvCxnSpPr>
          <p:nvPr/>
        </p:nvCxnSpPr>
        <p:spPr>
          <a:xfrm>
            <a:off x="3417088" y="2355313"/>
            <a:ext cx="520200" cy="5598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2" name="Google Shape;482;p31"/>
          <p:cNvSpPr txBox="1"/>
          <p:nvPr/>
        </p:nvSpPr>
        <p:spPr>
          <a:xfrm>
            <a:off x="3937388" y="273202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MAGNETICS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3" name="Google Shape;483;p31"/>
          <p:cNvCxnSpPr>
            <a:stCxn id="470" idx="3"/>
            <a:endCxn id="484" idx="1"/>
          </p:cNvCxnSpPr>
          <p:nvPr/>
        </p:nvCxnSpPr>
        <p:spPr>
          <a:xfrm>
            <a:off x="3417088" y="2355313"/>
            <a:ext cx="520200" cy="10068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4" name="Google Shape;484;p31"/>
          <p:cNvSpPr txBox="1"/>
          <p:nvPr/>
        </p:nvSpPr>
        <p:spPr>
          <a:xfrm>
            <a:off x="3937388" y="31789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RADAR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5" name="Google Shape;485;p31"/>
          <p:cNvCxnSpPr>
            <a:stCxn id="484" idx="3"/>
            <a:endCxn id="486" idx="1"/>
          </p:cNvCxnSpPr>
          <p:nvPr/>
        </p:nvCxnSpPr>
        <p:spPr>
          <a:xfrm flipH="1" rot="10800000">
            <a:off x="5475488" y="2576363"/>
            <a:ext cx="526500" cy="7857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6" name="Google Shape;486;p31"/>
          <p:cNvSpPr txBox="1"/>
          <p:nvPr/>
        </p:nvSpPr>
        <p:spPr>
          <a:xfrm>
            <a:off x="6001838" y="23933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DecimatedSAR (.mat)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7" name="Google Shape;487;p31"/>
          <p:cNvCxnSpPr>
            <a:stCxn id="484" idx="3"/>
            <a:endCxn id="488" idx="1"/>
          </p:cNvCxnSpPr>
          <p:nvPr/>
        </p:nvCxnSpPr>
        <p:spPr>
          <a:xfrm flipH="1" rot="10800000">
            <a:off x="5475488" y="2988263"/>
            <a:ext cx="526500" cy="3738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8" name="Google Shape;488;p31"/>
          <p:cNvSpPr txBox="1"/>
          <p:nvPr/>
        </p:nvSpPr>
        <p:spPr>
          <a:xfrm>
            <a:off x="6001838" y="280522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DecimatedSAR_images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9" name="Google Shape;489;p31"/>
          <p:cNvCxnSpPr>
            <a:stCxn id="484" idx="3"/>
            <a:endCxn id="490" idx="1"/>
          </p:cNvCxnSpPr>
          <p:nvPr/>
        </p:nvCxnSpPr>
        <p:spPr>
          <a:xfrm>
            <a:off x="5475488" y="3362063"/>
            <a:ext cx="526500" cy="381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0" name="Google Shape;490;p31"/>
          <p:cNvSpPr txBox="1"/>
          <p:nvPr/>
        </p:nvSpPr>
        <p:spPr>
          <a:xfrm>
            <a:off x="6001838" y="32171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DecimatedSAR_netcdf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1" name="Google Shape;491;p31"/>
          <p:cNvCxnSpPr>
            <a:stCxn id="484" idx="3"/>
            <a:endCxn id="492" idx="1"/>
          </p:cNvCxnSpPr>
          <p:nvPr/>
        </p:nvCxnSpPr>
        <p:spPr>
          <a:xfrm>
            <a:off x="5475488" y="3362063"/>
            <a:ext cx="526500" cy="4500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2" name="Google Shape;492;p31"/>
          <p:cNvSpPr txBox="1"/>
          <p:nvPr/>
        </p:nvSpPr>
        <p:spPr>
          <a:xfrm>
            <a:off x="6001838" y="36290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DecimatedSAR_segy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3" name="Google Shape;493;p31"/>
          <p:cNvCxnSpPr>
            <a:stCxn id="484" idx="3"/>
            <a:endCxn id="494" idx="1"/>
          </p:cNvCxnSpPr>
          <p:nvPr/>
        </p:nvCxnSpPr>
        <p:spPr>
          <a:xfrm>
            <a:off x="5475488" y="3362063"/>
            <a:ext cx="526500" cy="8619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4" name="Google Shape;494;p31"/>
          <p:cNvSpPr txBox="1"/>
          <p:nvPr/>
        </p:nvSpPr>
        <p:spPr>
          <a:xfrm>
            <a:off x="6001838" y="40409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PulseCompressed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6001838" y="46412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IceThicknessPicks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31"/>
          <p:cNvSpPr txBox="1"/>
          <p:nvPr/>
        </p:nvSpPr>
        <p:spPr>
          <a:xfrm>
            <a:off x="3937388" y="47264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Gridded_Products.txt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414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Archive Structure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378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Overarching directory structure for data archiving at LDEO.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Processed data occasionally </a:t>
            </a:r>
            <a:r>
              <a:rPr lang="en"/>
              <a:t>contains additional directories for various processed data levels.</a:t>
            </a:r>
            <a:endParaRPr/>
          </a:p>
        </p:txBody>
      </p:sp>
      <p:cxnSp>
        <p:nvCxnSpPr>
          <p:cNvPr id="63" name="Google Shape;63;p14"/>
          <p:cNvCxnSpPr>
            <a:stCxn id="64" idx="0"/>
            <a:endCxn id="65" idx="2"/>
          </p:cNvCxnSpPr>
          <p:nvPr/>
        </p:nvCxnSpPr>
        <p:spPr>
          <a:xfrm rot="-5400000">
            <a:off x="6104408" y="3246200"/>
            <a:ext cx="381000" cy="2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6" name="Google Shape;66;p14"/>
          <p:cNvCxnSpPr>
            <a:stCxn id="67" idx="0"/>
            <a:endCxn id="68" idx="2"/>
          </p:cNvCxnSpPr>
          <p:nvPr/>
        </p:nvCxnSpPr>
        <p:spPr>
          <a:xfrm rot="-5400000">
            <a:off x="4408260" y="3221700"/>
            <a:ext cx="362100" cy="275700"/>
          </a:xfrm>
          <a:prstGeom prst="bentConnector3">
            <a:avLst>
              <a:gd fmla="val 5001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9" name="Google Shape;69;p14"/>
          <p:cNvCxnSpPr>
            <a:stCxn id="70" idx="0"/>
            <a:endCxn id="71" idx="2"/>
          </p:cNvCxnSpPr>
          <p:nvPr/>
        </p:nvCxnSpPr>
        <p:spPr>
          <a:xfrm rot="-5400000">
            <a:off x="7790698" y="3242150"/>
            <a:ext cx="381000" cy="253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2" name="Google Shape;72;p14"/>
          <p:cNvCxnSpPr>
            <a:stCxn id="73" idx="2"/>
            <a:endCxn id="74" idx="0"/>
          </p:cNvCxnSpPr>
          <p:nvPr/>
        </p:nvCxnSpPr>
        <p:spPr>
          <a:xfrm flipH="1" rot="-5400000">
            <a:off x="6390600" y="679900"/>
            <a:ext cx="342900" cy="627300"/>
          </a:xfrm>
          <a:prstGeom prst="bentConnector3">
            <a:avLst>
              <a:gd fmla="val 5001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5" name="Google Shape;75;p14"/>
          <p:cNvCxnSpPr>
            <a:stCxn id="76" idx="0"/>
            <a:endCxn id="74" idx="2"/>
          </p:cNvCxnSpPr>
          <p:nvPr/>
        </p:nvCxnSpPr>
        <p:spPr>
          <a:xfrm rot="-5400000">
            <a:off x="6453150" y="1489700"/>
            <a:ext cx="381000" cy="464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7" name="Google Shape;77;p14"/>
          <p:cNvCxnSpPr>
            <a:stCxn id="68" idx="0"/>
            <a:endCxn id="76" idx="2"/>
          </p:cNvCxnSpPr>
          <p:nvPr/>
        </p:nvCxnSpPr>
        <p:spPr>
          <a:xfrm rot="-5400000">
            <a:off x="5302613" y="1703150"/>
            <a:ext cx="533400" cy="1684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8" name="Google Shape;78;p14"/>
          <p:cNvCxnSpPr>
            <a:stCxn id="65" idx="0"/>
            <a:endCxn id="76" idx="2"/>
          </p:cNvCxnSpPr>
          <p:nvPr/>
        </p:nvCxnSpPr>
        <p:spPr>
          <a:xfrm flipH="1" rot="5400000">
            <a:off x="6147863" y="2542400"/>
            <a:ext cx="533400" cy="6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9" name="Google Shape;79;p14"/>
          <p:cNvCxnSpPr>
            <a:stCxn id="71" idx="0"/>
            <a:endCxn id="76" idx="2"/>
          </p:cNvCxnSpPr>
          <p:nvPr/>
        </p:nvCxnSpPr>
        <p:spPr>
          <a:xfrm flipH="1" rot="5400000">
            <a:off x="6993113" y="1697150"/>
            <a:ext cx="533400" cy="1696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3" name="Google Shape;73;p14"/>
          <p:cNvSpPr txBox="1"/>
          <p:nvPr/>
        </p:nvSpPr>
        <p:spPr>
          <a:xfrm>
            <a:off x="5478150" y="455800"/>
            <a:ext cx="15405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PLATFORM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106650" y="1165100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Theater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737800" y="19124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Campaign Year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743913" y="28121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PNT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053413" y="28121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Documents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434413" y="28121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Instrument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498558" y="35594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trajectory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777810" y="35406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Line Seg File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180798" y="35594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sensor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" name="Google Shape;80;p14"/>
          <p:cNvCxnSpPr>
            <a:stCxn id="81" idx="0"/>
            <a:endCxn id="70" idx="2"/>
          </p:cNvCxnSpPr>
          <p:nvPr/>
        </p:nvCxnSpPr>
        <p:spPr>
          <a:xfrm rot="-5400000">
            <a:off x="6982358" y="3587000"/>
            <a:ext cx="533400" cy="1210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1" name="Google Shape;81;p14"/>
          <p:cNvSpPr txBox="1"/>
          <p:nvPr/>
        </p:nvSpPr>
        <p:spPr>
          <a:xfrm>
            <a:off x="5970008" y="44591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raw</a:t>
            </a:r>
            <a:endParaRPr/>
          </a:p>
        </p:txBody>
      </p:sp>
      <p:cxnSp>
        <p:nvCxnSpPr>
          <p:cNvPr id="82" name="Google Shape;82;p14"/>
          <p:cNvCxnSpPr>
            <a:stCxn id="83" idx="0"/>
            <a:endCxn id="70" idx="2"/>
          </p:cNvCxnSpPr>
          <p:nvPr/>
        </p:nvCxnSpPr>
        <p:spPr>
          <a:xfrm flipH="1" rot="5400000">
            <a:off x="7714633" y="4065650"/>
            <a:ext cx="533400" cy="253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3" name="Google Shape;83;p14"/>
          <p:cNvSpPr txBox="1"/>
          <p:nvPr/>
        </p:nvSpPr>
        <p:spPr>
          <a:xfrm>
            <a:off x="7434433" y="4459100"/>
            <a:ext cx="13473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processed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2"/>
          <p:cNvSpPr txBox="1"/>
          <p:nvPr>
            <p:ph idx="1" type="body"/>
          </p:nvPr>
        </p:nvSpPr>
        <p:spPr>
          <a:xfrm>
            <a:off x="311700" y="1152475"/>
            <a:ext cx="8520600" cy="3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data is currently housed on an internal archive server called “hestia”</a:t>
            </a:r>
            <a:br>
              <a:rPr lang="en"/>
            </a:br>
            <a:r>
              <a:rPr lang="en"/>
              <a:t>	Maintains intricate, overly specific directory and file naming structure.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ROSETTA processing scripts are held on an internal GITLab server.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Select Data is hosted on an external server called “wonder” and can be accessed via </a:t>
            </a:r>
            <a:r>
              <a:rPr lang="en" u="sng">
                <a:solidFill>
                  <a:schemeClr val="hlink"/>
                </a:solidFill>
                <a:hlinkClick r:id="rId3"/>
              </a:rPr>
              <a:t>ROSETTA-Ice Data Page | PGG @ LDEO</a:t>
            </a:r>
            <a:r>
              <a:rPr lang="en"/>
              <a:t> (</a:t>
            </a:r>
            <a:r>
              <a:rPr lang="en" sz="1500"/>
              <a:t>pgg.ldeo.columbia.edu/data/rosetta-ice</a:t>
            </a:r>
            <a:r>
              <a:rPr lang="en"/>
              <a:t>) or </a:t>
            </a:r>
            <a:r>
              <a:rPr lang="en" u="sng">
                <a:solidFill>
                  <a:schemeClr val="hlink"/>
                </a:solidFill>
                <a:hlinkClick r:id="rId4"/>
              </a:rPr>
              <a:t>AGAP-GAMBIT | PGG @ LDEO</a:t>
            </a:r>
            <a:r>
              <a:rPr lang="en"/>
              <a:t> (</a:t>
            </a:r>
            <a:r>
              <a:rPr lang="en" sz="1500"/>
              <a:t>https://pgg.ldeo.columbia.edu/data/agap-gambit</a:t>
            </a:r>
            <a:r>
              <a:rPr lang="en"/>
              <a:t>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do not currently have a map server or 3-D interpretation either</a:t>
            </a:r>
            <a:br>
              <a:rPr lang="en"/>
            </a:br>
            <a:r>
              <a:rPr lang="en"/>
              <a:t>	Alexandra Boghosian working to get ROSETTA radar into HoloLens…</a:t>
            </a:r>
            <a:br>
              <a:rPr lang="en"/>
            </a:br>
            <a:r>
              <a:rPr lang="en"/>
              <a:t>	So… maybe one day soon!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 txBox="1"/>
          <p:nvPr/>
        </p:nvSpPr>
        <p:spPr>
          <a:xfrm>
            <a:off x="599000" y="733550"/>
            <a:ext cx="8205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Seasons of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Rosetta DICE - </a:t>
            </a:r>
            <a:r>
              <a:rPr lang="en">
                <a:highlight>
                  <a:srgbClr val="FFFF00"/>
                </a:highlight>
              </a:rPr>
              <a:t>XX</a:t>
            </a:r>
            <a:r>
              <a:rPr lang="en"/>
              <a:t> line km - </a:t>
            </a:r>
            <a:r>
              <a:rPr lang="en">
                <a:highlight>
                  <a:srgbClr val="FFFF00"/>
                </a:highlight>
              </a:rPr>
              <a:t>YY</a:t>
            </a:r>
            <a:r>
              <a:rPr lang="en"/>
              <a:t> TB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Rosetta SIR - </a:t>
            </a:r>
            <a:r>
              <a:rPr lang="en">
                <a:highlight>
                  <a:srgbClr val="FFFF00"/>
                </a:highlight>
              </a:rPr>
              <a:t>XX</a:t>
            </a:r>
            <a:r>
              <a:rPr lang="en"/>
              <a:t> line km - </a:t>
            </a:r>
            <a:r>
              <a:rPr lang="en">
                <a:highlight>
                  <a:srgbClr val="FFFF00"/>
                </a:highlight>
              </a:rPr>
              <a:t>YY</a:t>
            </a:r>
            <a:r>
              <a:rPr lang="en"/>
              <a:t> TB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AGAP? - </a:t>
            </a:r>
            <a:r>
              <a:rPr lang="en">
                <a:highlight>
                  <a:srgbClr val="FFFF00"/>
                </a:highlight>
              </a:rPr>
              <a:t>XX</a:t>
            </a:r>
            <a:r>
              <a:rPr lang="en"/>
              <a:t> line km - </a:t>
            </a:r>
            <a:r>
              <a:rPr lang="en">
                <a:highlight>
                  <a:srgbClr val="FFFF00"/>
                </a:highlight>
              </a:rPr>
              <a:t>YY</a:t>
            </a:r>
            <a:r>
              <a:rPr lang="en"/>
              <a:t> TB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Question about seasons: are formats and acquisition parameters the same for all seasons (but different for each radar) - I think this is the case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9900"/>
                </a:highlight>
              </a:rPr>
              <a:t>YES - not testing season, can adjust H-Ell window for high alt flights… don’t need this detail likely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506" name="Google Shape;506;p33"/>
          <p:cNvSpPr txBox="1"/>
          <p:nvPr/>
        </p:nvSpPr>
        <p:spPr>
          <a:xfrm>
            <a:off x="697450" y="2604375"/>
            <a:ext cx="3780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.mat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File 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File segment duration </a:t>
            </a:r>
            <a:r>
              <a:rPr lang="en">
                <a:highlight>
                  <a:srgbClr val="FFFF00"/>
                </a:highlight>
              </a:rPr>
              <a:t>(5 mins?)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507" name="Google Shape;507;p33"/>
          <p:cNvSpPr txBox="1"/>
          <p:nvPr/>
        </p:nvSpPr>
        <p:spPr>
          <a:xfrm>
            <a:off x="738275" y="3828700"/>
            <a:ext cx="3780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.mat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File 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File segment duration </a:t>
            </a:r>
            <a:r>
              <a:rPr lang="en">
                <a:highlight>
                  <a:srgbClr val="FFFF00"/>
                </a:highlight>
              </a:rPr>
              <a:t>(5 mins?)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4"/>
          <p:cNvSpPr txBox="1"/>
          <p:nvPr/>
        </p:nvSpPr>
        <p:spPr>
          <a:xfrm>
            <a:off x="566150" y="720425"/>
            <a:ext cx="7430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scripts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Done in matlab - master script and subscripts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SIR and DICE data arranged in consistent project-specific format on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Data for RS seasons all in “version 2” (different from test seasons)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How long to process a flight on regular server?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inputs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PNT trajectory - standard format we output for Rosetta </a:t>
            </a:r>
            <a:r>
              <a:rPr lang="en">
                <a:highlight>
                  <a:srgbClr val="FFFF00"/>
                </a:highlight>
              </a:rPr>
              <a:t>(same each time - right?)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		</a:t>
            </a:r>
            <a:r>
              <a:rPr lang="en">
                <a:highlight>
                  <a:schemeClr val="lt1"/>
                </a:highlight>
              </a:rPr>
              <a:t>Line endings table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Headers for ALL Raw Data Files:</a:t>
            </a:r>
            <a:endParaRPr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11700" y="1076275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headers are created as needed when signal is transmitted. Headers will be regenerated if there is brief signal loss, upon signal re-transmission.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Headers are named in the following format and contain the following information: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Theater</a:t>
            </a:r>
            <a:r>
              <a:rPr lang="en" sz="1600"/>
              <a:t> ID _ Flight Number _ UTC YYYYMMDD _ UTC hhmmss _ 0000 . head</a:t>
            </a:r>
            <a:endParaRPr sz="1600"/>
          </a:p>
          <a:p>
            <a:pPr indent="-312927" lvl="0" marL="13716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435"/>
              <a:t>Institution Name: </a:t>
            </a:r>
            <a:endParaRPr sz="1435"/>
          </a:p>
          <a:p>
            <a:pPr indent="-312927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35"/>
              <a:t>UTC Date and Time of Header Creation: YYYYMMDD_hhmmss</a:t>
            </a:r>
            <a:endParaRPr sz="1435"/>
          </a:p>
          <a:p>
            <a:pPr indent="-312927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35"/>
              <a:t>Pod Operator: Initials of IcePod Operator during flight</a:t>
            </a:r>
            <a:endParaRPr sz="1435"/>
          </a:p>
          <a:p>
            <a:pPr indent="-312927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35"/>
              <a:t>Campaign ID: Theater Abbreviation &amp; Number of IcePod Deployment to Theater </a:t>
            </a:r>
            <a:br>
              <a:rPr lang="en" sz="1435"/>
            </a:br>
            <a:r>
              <a:rPr lang="en" sz="1435"/>
              <a:t>(AN for </a:t>
            </a:r>
            <a:r>
              <a:rPr lang="en" sz="1435"/>
              <a:t>Antarctica &amp;</a:t>
            </a:r>
            <a:r>
              <a:rPr lang="en" sz="1435"/>
              <a:t> ##)</a:t>
            </a:r>
            <a:endParaRPr sz="1435"/>
          </a:p>
          <a:p>
            <a:pPr indent="-312927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35"/>
              <a:t>Flight Number: ### Beginning From 001</a:t>
            </a:r>
            <a:endParaRPr sz="1435"/>
          </a:p>
          <a:p>
            <a:pPr indent="-312927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35"/>
              <a:t>Comments: Line Numbers, Flight Plans, Flight Numbers, etc.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6"/>
          <p:cNvGraphicFramePr/>
          <p:nvPr/>
        </p:nvGraphicFramePr>
        <p:xfrm>
          <a:off x="72975" y="571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{00EE8D33-8CAA-4BF3-858C-537AE3E2FB0D}</a:tableStyleId>
              </a:tblPr>
              <a:tblGrid>
                <a:gridCol w="696075"/>
                <a:gridCol w="720175"/>
                <a:gridCol w="714275"/>
                <a:gridCol w="803200"/>
                <a:gridCol w="837600"/>
                <a:gridCol w="761575"/>
                <a:gridCol w="741850"/>
                <a:gridCol w="756300"/>
                <a:gridCol w="782425"/>
                <a:gridCol w="725675"/>
                <a:gridCol w="714625"/>
                <a:gridCol w="744250"/>
              </a:tblGrid>
              <a:tr h="1297175">
                <a:tc gridSpan="1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Phase Coherent </a:t>
                      </a:r>
                      <a:r>
                        <a:rPr lang="en" sz="1200"/>
                        <a:t>Pulsed-Chirp VHF Radar Sounder</a:t>
                      </a:r>
                      <a:br>
                        <a:rPr lang="en" sz="1200"/>
                      </a:br>
                      <a:r>
                        <a:rPr lang="en" sz="1200"/>
                        <a:t>Chirp Length:    1 </a:t>
                      </a:r>
                      <a:r>
                        <a:rPr lang="en" sz="1200"/>
                        <a:t>μs</a:t>
                      </a:r>
                      <a:r>
                        <a:rPr lang="en" sz="1200"/>
                        <a:t> and 3</a:t>
                      </a:r>
                      <a:r>
                        <a:rPr lang="en" sz="1200"/>
                        <a:t>μs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Bandwidth:    60 MHz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Center Frequency:    188 MHz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Resolution:    Depth: &lt;2 m  | Along-track: 0.6 m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Maximum Depth Penetration:  ~ 5 km</a:t>
                      </a:r>
                      <a:br>
                        <a:rPr lang="en" sz="1200"/>
                      </a:br>
                      <a:r>
                        <a:rPr lang="en" sz="1200"/>
                        <a:t>Total Data Collected: 60,000 Line km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939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raw</a:t>
                      </a:r>
                      <a:endParaRPr b="1" sz="13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compressed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sar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decimated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  <a:tc hMerge="1"/>
              </a:tr>
              <a:tr h="12025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Level 0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Header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Raw Data Signal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10 Second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Flight Data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Level 1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1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μs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Ch1 &amp; 3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μs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Ch1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1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μs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Ch2 &amp; 3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μs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Ch2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Config File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Unfocused &amp; Geolocated Data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 Minute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Flight Data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Level 1a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1μsCh1 &amp; 3μsCh1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Config File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Sar Processed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Stack 01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8 Seconds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ROSETTA-Ice Grid Line Data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Level 2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1μsCh1 &amp; 3μsCh1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Config File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 Minute (Averaged)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lang="en" sz="1100"/>
                        <a:t>Frame No. Identifier Added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Corrections for Picking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ROSETTA-Ice Grid Line Data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17875">
                <a:tc grid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ROSETTA-Ice Project Campaign Seasons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2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2015</a:t>
                      </a:r>
                      <a:br>
                        <a:rPr lang="en" sz="1100"/>
                      </a:br>
                      <a:r>
                        <a:rPr lang="en" sz="1100"/>
                        <a:t>2016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2016</a:t>
                      </a:r>
                      <a:br>
                        <a:rPr lang="en" sz="1100"/>
                      </a:br>
                      <a:r>
                        <a:rPr lang="en" sz="1100"/>
                        <a:t>2017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</a:t>
                      </a:r>
                      <a:br>
                        <a:rPr lang="en" sz="1100"/>
                      </a:br>
                      <a:r>
                        <a:rPr lang="en" sz="1100"/>
                        <a:t>2018</a:t>
                      </a:r>
                      <a:endParaRPr sz="11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2015</a:t>
                      </a:r>
                      <a:br>
                        <a:rPr lang="en" sz="1100"/>
                      </a:br>
                      <a:r>
                        <a:rPr lang="en" sz="1100"/>
                        <a:t>2016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2016</a:t>
                      </a:r>
                      <a:br>
                        <a:rPr lang="en" sz="1100"/>
                      </a:br>
                      <a:r>
                        <a:rPr lang="en" sz="1100"/>
                        <a:t>2017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</a:t>
                      </a:r>
                      <a:br>
                        <a:rPr lang="en" sz="1100"/>
                      </a:br>
                      <a:r>
                        <a:rPr lang="en" sz="1100"/>
                        <a:t>2018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2015</a:t>
                      </a:r>
                      <a:br>
                        <a:rPr lang="en" sz="1100"/>
                      </a:br>
                      <a:r>
                        <a:rPr lang="en" sz="1100"/>
                        <a:t>2016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2016</a:t>
                      </a:r>
                      <a:br>
                        <a:rPr lang="en" sz="1100"/>
                      </a:br>
                      <a:r>
                        <a:rPr lang="en" sz="1100"/>
                        <a:t>2017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</a:t>
                      </a:r>
                      <a:br>
                        <a:rPr lang="en" sz="1100"/>
                      </a:br>
                      <a:r>
                        <a:rPr lang="en" sz="1100"/>
                        <a:t>2018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2015</a:t>
                      </a:r>
                      <a:br>
                        <a:rPr lang="en" sz="1100"/>
                      </a:br>
                      <a:r>
                        <a:rPr lang="en" sz="1100"/>
                        <a:t>2016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2016</a:t>
                      </a:r>
                      <a:br>
                        <a:rPr lang="en" sz="1100"/>
                      </a:br>
                      <a:r>
                        <a:rPr lang="en" sz="1100"/>
                        <a:t>2017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</a:t>
                      </a:r>
                      <a:br>
                        <a:rPr lang="en" sz="1100"/>
                      </a:br>
                      <a:r>
                        <a:rPr lang="en" sz="1100"/>
                        <a:t>2018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2.875 TB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1.383</a:t>
                      </a:r>
                      <a:r>
                        <a:rPr lang="en" sz="1000"/>
                        <a:t> 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1.532  TB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17.409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3.903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6.106 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7.245 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4.945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5.025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450.00 </a:t>
                      </a:r>
                      <a:br>
                        <a:rPr lang="en" sz="1000"/>
                      </a:b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287.50 GB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312.50</a:t>
                      </a:r>
                      <a:br>
                        <a:rPr lang="en" sz="1000"/>
                      </a:b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95" name="Google Shape;95;p16"/>
          <p:cNvSpPr txBox="1"/>
          <p:nvPr>
            <p:ph type="title"/>
          </p:nvPr>
        </p:nvSpPr>
        <p:spPr>
          <a:xfrm>
            <a:off x="311688" y="749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ICE (DICE) Radar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688" y="3035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DICE Data Structure</a:t>
            </a:r>
            <a:endParaRPr/>
          </a:p>
        </p:txBody>
      </p:sp>
      <p:cxnSp>
        <p:nvCxnSpPr>
          <p:cNvPr id="101" name="Google Shape;101;p17"/>
          <p:cNvCxnSpPr>
            <a:stCxn id="102" idx="0"/>
            <a:endCxn id="103" idx="2"/>
          </p:cNvCxnSpPr>
          <p:nvPr/>
        </p:nvCxnSpPr>
        <p:spPr>
          <a:xfrm rot="-5400000">
            <a:off x="1390663" y="1445163"/>
            <a:ext cx="193500" cy="3048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4" name="Google Shape;104;p17"/>
          <p:cNvCxnSpPr>
            <a:stCxn id="105" idx="0"/>
            <a:endCxn id="102" idx="2"/>
          </p:cNvCxnSpPr>
          <p:nvPr/>
        </p:nvCxnSpPr>
        <p:spPr>
          <a:xfrm flipH="1" rot="5400000">
            <a:off x="1342563" y="2052913"/>
            <a:ext cx="193500" cy="2088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6" name="Google Shape;106;p17"/>
          <p:cNvCxnSpPr>
            <a:stCxn id="107" idx="0"/>
            <a:endCxn id="105" idx="2"/>
          </p:cNvCxnSpPr>
          <p:nvPr/>
        </p:nvCxnSpPr>
        <p:spPr>
          <a:xfrm flipH="1" rot="5400000">
            <a:off x="1579713" y="2584613"/>
            <a:ext cx="183600" cy="255300"/>
          </a:xfrm>
          <a:prstGeom prst="bentConnector3">
            <a:avLst>
              <a:gd fmla="val 5002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3" name="Google Shape;103;p17"/>
          <p:cNvSpPr txBox="1"/>
          <p:nvPr/>
        </p:nvSpPr>
        <p:spPr>
          <a:xfrm>
            <a:off x="869463" y="1134563"/>
            <a:ext cx="15405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icepod</a:t>
            </a:r>
            <a:endParaRPr sz="11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65963" y="16943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antarctica</a:t>
            </a:r>
            <a:endParaRPr sz="11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30113" y="28040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radar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74663" y="22540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20152016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" name="Google Shape;108;p17"/>
          <p:cNvCxnSpPr>
            <a:stCxn id="109" idx="3"/>
            <a:endCxn id="110" idx="1"/>
          </p:cNvCxnSpPr>
          <p:nvPr/>
        </p:nvCxnSpPr>
        <p:spPr>
          <a:xfrm flipH="1" rot="10800000">
            <a:off x="3398388" y="875263"/>
            <a:ext cx="614100" cy="27477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1" name="Google Shape;111;p17"/>
          <p:cNvCxnSpPr>
            <a:stCxn id="112" idx="1"/>
            <a:endCxn id="109" idx="3"/>
          </p:cNvCxnSpPr>
          <p:nvPr/>
        </p:nvCxnSpPr>
        <p:spPr>
          <a:xfrm flipH="1">
            <a:off x="3398488" y="1960625"/>
            <a:ext cx="614100" cy="1662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3" name="Google Shape;113;p17"/>
          <p:cNvCxnSpPr>
            <a:stCxn id="109" idx="3"/>
            <a:endCxn id="114" idx="1"/>
          </p:cNvCxnSpPr>
          <p:nvPr/>
        </p:nvCxnSpPr>
        <p:spPr>
          <a:xfrm flipH="1" rot="10800000">
            <a:off x="3398388" y="2988163"/>
            <a:ext cx="614100" cy="6348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5" name="Google Shape;115;p17"/>
          <p:cNvCxnSpPr>
            <a:stCxn id="116" idx="1"/>
            <a:endCxn id="109" idx="3"/>
          </p:cNvCxnSpPr>
          <p:nvPr/>
        </p:nvCxnSpPr>
        <p:spPr>
          <a:xfrm rot="10800000">
            <a:off x="3398488" y="3622950"/>
            <a:ext cx="614100" cy="5931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7" name="Google Shape;117;p17"/>
          <p:cNvCxnSpPr>
            <a:stCxn id="112" idx="3"/>
            <a:endCxn id="118" idx="1"/>
          </p:cNvCxnSpPr>
          <p:nvPr/>
        </p:nvCxnSpPr>
        <p:spPr>
          <a:xfrm flipH="1" rot="10800000">
            <a:off x="5550688" y="1582925"/>
            <a:ext cx="255000" cy="377700"/>
          </a:xfrm>
          <a:prstGeom prst="bentConnector3">
            <a:avLst>
              <a:gd fmla="val 5002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9" name="Google Shape;119;p17"/>
          <p:cNvCxnSpPr>
            <a:stCxn id="120" idx="1"/>
            <a:endCxn id="110" idx="3"/>
          </p:cNvCxnSpPr>
          <p:nvPr/>
        </p:nvCxnSpPr>
        <p:spPr>
          <a:xfrm flipH="1">
            <a:off x="5550788" y="458288"/>
            <a:ext cx="215400" cy="417000"/>
          </a:xfrm>
          <a:prstGeom prst="bentConnector3">
            <a:avLst>
              <a:gd fmla="val 50023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9" name="Google Shape;109;p17"/>
          <p:cNvSpPr txBox="1"/>
          <p:nvPr/>
        </p:nvSpPr>
        <p:spPr>
          <a:xfrm>
            <a:off x="1857888" y="3439813"/>
            <a:ext cx="15405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dice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012588" y="177747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picks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012588" y="6920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compressed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840038" y="190321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sar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766188" y="2751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stack01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012588" y="28050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raw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012588" y="4032900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sar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" name="Google Shape;122;p17"/>
          <p:cNvCxnSpPr>
            <a:stCxn id="120" idx="2"/>
            <a:endCxn id="123" idx="1"/>
          </p:cNvCxnSpPr>
          <p:nvPr/>
        </p:nvCxnSpPr>
        <p:spPr>
          <a:xfrm flipH="1" rot="-5400000">
            <a:off x="6532688" y="643988"/>
            <a:ext cx="309900" cy="304800"/>
          </a:xfrm>
          <a:prstGeom prst="bentConnector2">
            <a:avLst/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3" name="Google Shape;123;p17"/>
          <p:cNvSpPr txBox="1"/>
          <p:nvPr/>
        </p:nvSpPr>
        <p:spPr>
          <a:xfrm>
            <a:off x="6840038" y="7682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Flight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5805788" y="139988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stack01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" name="Google Shape;124;p17"/>
          <p:cNvCxnSpPr>
            <a:stCxn id="121" idx="1"/>
            <a:endCxn id="118" idx="2"/>
          </p:cNvCxnSpPr>
          <p:nvPr/>
        </p:nvCxnSpPr>
        <p:spPr>
          <a:xfrm rot="10800000">
            <a:off x="6574838" y="1766263"/>
            <a:ext cx="265200" cy="320100"/>
          </a:xfrm>
          <a:prstGeom prst="bentConnector2">
            <a:avLst/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5" name="Google Shape;125;p17"/>
          <p:cNvSpPr txBox="1"/>
          <p:nvPr/>
        </p:nvSpPr>
        <p:spPr>
          <a:xfrm>
            <a:off x="7420938" y="24484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Line Picks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" name="Google Shape;126;p17"/>
          <p:cNvCxnSpPr>
            <a:stCxn id="125" idx="0"/>
            <a:endCxn id="121" idx="2"/>
          </p:cNvCxnSpPr>
          <p:nvPr/>
        </p:nvCxnSpPr>
        <p:spPr>
          <a:xfrm flipH="1" rot="5400000">
            <a:off x="7810188" y="2068638"/>
            <a:ext cx="178800" cy="580800"/>
          </a:xfrm>
          <a:prstGeom prst="bentConnector3">
            <a:avLst>
              <a:gd fmla="val 5003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7" name="Google Shape;127;p17"/>
          <p:cNvCxnSpPr>
            <a:stCxn id="114" idx="3"/>
            <a:endCxn id="128" idx="1"/>
          </p:cNvCxnSpPr>
          <p:nvPr/>
        </p:nvCxnSpPr>
        <p:spPr>
          <a:xfrm>
            <a:off x="5550688" y="2988213"/>
            <a:ext cx="255000" cy="179400"/>
          </a:xfrm>
          <a:prstGeom prst="bentConnector3">
            <a:avLst>
              <a:gd fmla="val 5002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8" name="Google Shape;128;p17"/>
          <p:cNvSpPr txBox="1"/>
          <p:nvPr/>
        </p:nvSpPr>
        <p:spPr>
          <a:xfrm>
            <a:off x="5805788" y="298433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Flight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" name="Google Shape;129;p17"/>
          <p:cNvCxnSpPr>
            <a:stCxn id="130" idx="1"/>
            <a:endCxn id="116" idx="3"/>
          </p:cNvCxnSpPr>
          <p:nvPr/>
        </p:nvCxnSpPr>
        <p:spPr>
          <a:xfrm flipH="1">
            <a:off x="5550788" y="3849738"/>
            <a:ext cx="255000" cy="366300"/>
          </a:xfrm>
          <a:prstGeom prst="bentConnector3">
            <a:avLst>
              <a:gd fmla="val 5002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0" name="Google Shape;130;p17"/>
          <p:cNvSpPr txBox="1"/>
          <p:nvPr/>
        </p:nvSpPr>
        <p:spPr>
          <a:xfrm>
            <a:off x="5805788" y="3666588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stack01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" name="Google Shape;131;p17"/>
          <p:cNvCxnSpPr>
            <a:stCxn id="130" idx="2"/>
            <a:endCxn id="132" idx="1"/>
          </p:cNvCxnSpPr>
          <p:nvPr/>
        </p:nvCxnSpPr>
        <p:spPr>
          <a:xfrm flipH="1" rot="-5400000">
            <a:off x="6554738" y="4052988"/>
            <a:ext cx="305400" cy="265200"/>
          </a:xfrm>
          <a:prstGeom prst="bentConnector2">
            <a:avLst/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2" name="Google Shape;132;p17"/>
          <p:cNvSpPr txBox="1"/>
          <p:nvPr/>
        </p:nvSpPr>
        <p:spPr>
          <a:xfrm>
            <a:off x="6840038" y="4155050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Line Data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Google Shape;133;p17"/>
          <p:cNvCxnSpPr>
            <a:stCxn id="109" idx="0"/>
            <a:endCxn id="107" idx="2"/>
          </p:cNvCxnSpPr>
          <p:nvPr/>
        </p:nvCxnSpPr>
        <p:spPr>
          <a:xfrm flipH="1" rot="5400000">
            <a:off x="2078988" y="2890663"/>
            <a:ext cx="269400" cy="8289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4" name="Google Shape;134;p17"/>
          <p:cNvCxnSpPr>
            <a:stCxn id="135" idx="0"/>
            <a:endCxn id="132" idx="2"/>
          </p:cNvCxnSpPr>
          <p:nvPr/>
        </p:nvCxnSpPr>
        <p:spPr>
          <a:xfrm flipH="1" rot="5400000">
            <a:off x="7819188" y="4311363"/>
            <a:ext cx="160800" cy="5808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5" name="Google Shape;135;p17"/>
          <p:cNvSpPr txBox="1"/>
          <p:nvPr/>
        </p:nvSpPr>
        <p:spPr>
          <a:xfrm>
            <a:off x="7420938" y="4682163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decimated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07575" y="3439813"/>
            <a:ext cx="1540500" cy="366300"/>
          </a:xfrm>
          <a:prstGeom prst="rect">
            <a:avLst/>
          </a:prstGeom>
          <a:noFill/>
          <a:ln cap="flat" cmpd="sng" w="19050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sir</a:t>
            </a:r>
            <a:endParaRPr sz="10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" name="Google Shape;137;p17"/>
          <p:cNvCxnSpPr>
            <a:stCxn id="136" idx="0"/>
            <a:endCxn id="107" idx="2"/>
          </p:cNvCxnSpPr>
          <p:nvPr/>
        </p:nvCxnSpPr>
        <p:spPr>
          <a:xfrm rot="-5400000">
            <a:off x="1203775" y="2844463"/>
            <a:ext cx="269400" cy="9213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DICE</a:t>
            </a:r>
            <a:r>
              <a:rPr lang="en"/>
              <a:t> Filename Structure</a:t>
            </a:r>
            <a:endParaRPr/>
          </a:p>
        </p:txBody>
      </p:sp>
      <p:graphicFrame>
        <p:nvGraphicFramePr>
          <p:cNvPr id="143" name="Google Shape;143;p18"/>
          <p:cNvGraphicFramePr/>
          <p:nvPr/>
        </p:nvGraphicFramePr>
        <p:xfrm>
          <a:off x="120213" y="309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{00EE8D33-8CAA-4BF3-858C-537AE3E2FB0D}</a:tableStyleId>
              </a:tblPr>
              <a:tblGrid>
                <a:gridCol w="914525"/>
                <a:gridCol w="1387000"/>
                <a:gridCol w="1035000"/>
                <a:gridCol w="942025"/>
                <a:gridCol w="1305275"/>
                <a:gridCol w="1170450"/>
                <a:gridCol w="1165650"/>
                <a:gridCol w="983650"/>
              </a:tblGrid>
              <a:tr h="388725"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Line Data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3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Campaign ID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ROSETTA-Ice Grid Line No.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Date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Time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Pulse / Channel Frequency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 Level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Sensor Type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[file format]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95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Rosetta (RS) + Project Deployment No. (##)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 for E-W Grid Lines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 for N-S Tie Lines</a:t>
                      </a:r>
                      <a:br>
                        <a:rPr lang="en" sz="1000"/>
                      </a:br>
                      <a:r>
                        <a:rPr lang="en" sz="1000"/>
                        <a:t>Grid Numbers increase by 10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YYYY MM DD of Sample Collection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HH MM SS of Sample Collection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Pulse &amp; Channel Configuration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Processing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Level ID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Name or Abbreviation of Sensor Name for which this data belongs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Usually .mat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4" name="Google Shape;144;p18"/>
          <p:cNvGraphicFramePr/>
          <p:nvPr/>
        </p:nvGraphicFramePr>
        <p:xfrm>
          <a:off x="120213" y="103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{00EE8D33-8CAA-4BF3-858C-537AE3E2FB0D}</a:tableStyleId>
              </a:tblPr>
              <a:tblGrid>
                <a:gridCol w="914525"/>
                <a:gridCol w="1355900"/>
                <a:gridCol w="1066100"/>
                <a:gridCol w="942025"/>
                <a:gridCol w="1305275"/>
                <a:gridCol w="1170450"/>
                <a:gridCol w="1165650"/>
                <a:gridCol w="983650"/>
              </a:tblGrid>
              <a:tr h="388725"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Flight Data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3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Theater ID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Flight No.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Date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UTC Time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Pulse / Channel Frequency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 Level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Sensor Type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[file format]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95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Antarctica (AN) + IcePod Deployment No. (##)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Flight Number (100#)  = No. Times Deployed in Same Season (1) + No. of Flight (00#)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YYYY MM DD of Sample Collection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HH MM SS of Sample Collection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Pulse &amp; Channel Configuration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Processing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Level ID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Name or Abbreviation of Sensor Name for which this data belongs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Either . raw or .mat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DICE</a:t>
            </a:r>
            <a:r>
              <a:rPr lang="en"/>
              <a:t> Processing (diceProcess.m)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311700" y="1152475"/>
            <a:ext cx="85206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diceProcess.m </a:t>
            </a:r>
            <a:r>
              <a:rPr lang="en"/>
              <a:t>This is the top level function for processing Deep Ice Radar data. This script calls all functions required to process selected lines. All configurations for processing are set in "diceProcessConfig.m".</a:t>
            </a:r>
            <a:endParaRPr/>
          </a:p>
        </p:txBody>
      </p:sp>
      <p:grpSp>
        <p:nvGrpSpPr>
          <p:cNvPr id="151" name="Google Shape;151;p19"/>
          <p:cNvGrpSpPr/>
          <p:nvPr/>
        </p:nvGrpSpPr>
        <p:grpSpPr>
          <a:xfrm>
            <a:off x="-4475" y="2406774"/>
            <a:ext cx="1442739" cy="1566458"/>
            <a:chOff x="572147" y="1574025"/>
            <a:chExt cx="1465007" cy="1567398"/>
          </a:xfrm>
        </p:grpSpPr>
        <p:cxnSp>
          <p:nvCxnSpPr>
            <p:cNvPr id="152" name="Google Shape;152;p19"/>
            <p:cNvCxnSpPr/>
            <p:nvPr/>
          </p:nvCxnSpPr>
          <p:spPr>
            <a:xfrm>
              <a:off x="1299277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3" name="Google Shape;153;p19"/>
            <p:cNvSpPr/>
            <p:nvPr/>
          </p:nvSpPr>
          <p:spPr>
            <a:xfrm flipH="1">
              <a:off x="618820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19055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" name="Google Shape;155;p19"/>
            <p:cNvGrpSpPr/>
            <p:nvPr/>
          </p:nvGrpSpPr>
          <p:grpSpPr>
            <a:xfrm>
              <a:off x="572147" y="1574025"/>
              <a:ext cx="1290900" cy="1567398"/>
              <a:chOff x="1167106" y="1574025"/>
              <a:chExt cx="1290900" cy="1567398"/>
            </a:xfrm>
          </p:grpSpPr>
          <p:sp>
            <p:nvSpPr>
              <p:cNvPr id="156" name="Google Shape;156;p19"/>
              <p:cNvSpPr txBox="1"/>
              <p:nvPr/>
            </p:nvSpPr>
            <p:spPr>
              <a:xfrm>
                <a:off x="1167106" y="2695023"/>
                <a:ext cx="1290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diceProcessConfig</a:t>
                </a:r>
                <a:endParaRPr b="1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" name="Google Shape;157;p19"/>
              <p:cNvSpPr txBox="1"/>
              <p:nvPr/>
            </p:nvSpPr>
            <p:spPr>
              <a:xfrm>
                <a:off x="1314039" y="1574025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Level 0</a:t>
                </a:r>
                <a:endParaRPr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58" name="Google Shape;158;p19"/>
          <p:cNvGrpSpPr/>
          <p:nvPr/>
        </p:nvGrpSpPr>
        <p:grpSpPr>
          <a:xfrm>
            <a:off x="1239075" y="2406775"/>
            <a:ext cx="1477708" cy="1566458"/>
            <a:chOff x="1834891" y="1575830"/>
            <a:chExt cx="1500516" cy="1567398"/>
          </a:xfrm>
        </p:grpSpPr>
        <p:cxnSp>
          <p:nvCxnSpPr>
            <p:cNvPr id="159" name="Google Shape;159;p19"/>
            <p:cNvCxnSpPr/>
            <p:nvPr/>
          </p:nvCxnSpPr>
          <p:spPr>
            <a:xfrm>
              <a:off x="2597529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0" name="Google Shape;160;p19"/>
            <p:cNvSpPr/>
            <p:nvPr/>
          </p:nvSpPr>
          <p:spPr>
            <a:xfrm flipH="1">
              <a:off x="1917073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17307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1834891" y="2696828"/>
              <a:ext cx="1345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dicePulseCompress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201374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19"/>
          <p:cNvGrpSpPr/>
          <p:nvPr/>
        </p:nvGrpSpPr>
        <p:grpSpPr>
          <a:xfrm>
            <a:off x="2597338" y="2406775"/>
            <a:ext cx="1396776" cy="1566460"/>
            <a:chOff x="3214118" y="1575830"/>
            <a:chExt cx="1418334" cy="1567400"/>
          </a:xfrm>
        </p:grpSpPr>
        <p:cxnSp>
          <p:nvCxnSpPr>
            <p:cNvPr id="165" name="Google Shape;165;p19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6" name="Google Shape;166;p19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3247544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diceSingleSurf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331710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3829037" y="2406775"/>
            <a:ext cx="1442782" cy="1566460"/>
            <a:chOff x="4464828" y="1575830"/>
            <a:chExt cx="1465051" cy="1567400"/>
          </a:xfrm>
        </p:grpSpPr>
        <p:cxnSp>
          <p:nvCxnSpPr>
            <p:cNvPr id="171" name="Google Shape;171;p19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" name="Google Shape;172;p19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4464828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diceGeoLocate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461176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6" name="Google Shape;176;p19"/>
          <p:cNvGrpSpPr/>
          <p:nvPr/>
        </p:nvGrpSpPr>
        <p:grpSpPr>
          <a:xfrm>
            <a:off x="5033525" y="2406775"/>
            <a:ext cx="1515626" cy="1566458"/>
            <a:chOff x="3093434" y="1575830"/>
            <a:chExt cx="1539019" cy="1567398"/>
          </a:xfrm>
        </p:grpSpPr>
        <p:cxnSp>
          <p:nvCxnSpPr>
            <p:cNvPr id="177" name="Google Shape;177;p19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8" name="Google Shape;178;p19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3093434" y="2696828"/>
              <a:ext cx="1418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dicePreSarAssemble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19"/>
            <p:cNvSpPr txBox="1"/>
            <p:nvPr/>
          </p:nvSpPr>
          <p:spPr>
            <a:xfrm>
              <a:off x="331710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2" name="Google Shape;182;p19"/>
          <p:cNvGrpSpPr/>
          <p:nvPr/>
        </p:nvGrpSpPr>
        <p:grpSpPr>
          <a:xfrm>
            <a:off x="6430080" y="2406775"/>
            <a:ext cx="1396776" cy="1566460"/>
            <a:chOff x="4511544" y="1575830"/>
            <a:chExt cx="1418334" cy="1567400"/>
          </a:xfrm>
        </p:grpSpPr>
        <p:cxnSp>
          <p:nvCxnSpPr>
            <p:cNvPr id="183" name="Google Shape;183;p19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4" name="Google Shape;184;p19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461958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diceSar1D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461176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2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19"/>
          <p:cNvGrpSpPr/>
          <p:nvPr/>
        </p:nvGrpSpPr>
        <p:grpSpPr>
          <a:xfrm>
            <a:off x="7685475" y="2406775"/>
            <a:ext cx="1417036" cy="1566458"/>
            <a:chOff x="4490971" y="1575830"/>
            <a:chExt cx="1438908" cy="1567398"/>
          </a:xfrm>
        </p:grpSpPr>
        <p:cxnSp>
          <p:nvCxnSpPr>
            <p:cNvPr id="189" name="Google Shape;189;p19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0" name="Google Shape;190;p19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4490971" y="2696828"/>
              <a:ext cx="1379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diceDecimateLevel2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461176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Level 2a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DICE Processing (diceProcess.m)</a:t>
            </a:r>
            <a:endParaRPr/>
          </a:p>
        </p:txBody>
      </p:sp>
      <p:grpSp>
        <p:nvGrpSpPr>
          <p:cNvPr id="199" name="Google Shape;199;p20"/>
          <p:cNvGrpSpPr/>
          <p:nvPr/>
        </p:nvGrpSpPr>
        <p:grpSpPr>
          <a:xfrm>
            <a:off x="-4475" y="1339974"/>
            <a:ext cx="1442739" cy="3140712"/>
            <a:chOff x="572147" y="1574025"/>
            <a:chExt cx="1465007" cy="3142597"/>
          </a:xfrm>
        </p:grpSpPr>
        <p:cxnSp>
          <p:nvCxnSpPr>
            <p:cNvPr id="200" name="Google Shape;200;p20"/>
            <p:cNvCxnSpPr/>
            <p:nvPr/>
          </p:nvCxnSpPr>
          <p:spPr>
            <a:xfrm>
              <a:off x="1299277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D5DD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1" name="Google Shape;201;p20"/>
            <p:cNvSpPr/>
            <p:nvPr/>
          </p:nvSpPr>
          <p:spPr>
            <a:xfrm flipH="1">
              <a:off x="618820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619055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3" name="Google Shape;203;p20"/>
            <p:cNvGrpSpPr/>
            <p:nvPr/>
          </p:nvGrpSpPr>
          <p:grpSpPr>
            <a:xfrm>
              <a:off x="572147" y="1574025"/>
              <a:ext cx="1290900" cy="3142597"/>
              <a:chOff x="1167106" y="1574025"/>
              <a:chExt cx="1290900" cy="3142597"/>
            </a:xfrm>
          </p:grpSpPr>
          <p:sp>
            <p:nvSpPr>
              <p:cNvPr id="204" name="Google Shape;204;p20"/>
              <p:cNvSpPr txBox="1"/>
              <p:nvPr/>
            </p:nvSpPr>
            <p:spPr>
              <a:xfrm>
                <a:off x="1167106" y="2695023"/>
                <a:ext cx="1290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diceProcessConfig</a:t>
                </a:r>
                <a:endParaRPr b="1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5" name="Google Shape;205;p20"/>
              <p:cNvSpPr txBox="1"/>
              <p:nvPr/>
            </p:nvSpPr>
            <p:spPr>
              <a:xfrm>
                <a:off x="1169263" y="3151822"/>
                <a:ext cx="1251300" cy="15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Configuration Settings: 2500ft elevation, dataPath, Pulse Channel, Season #, Sensor Type, Chirp Period &amp; Bandwidth, GPS &amp; PNT data, etc.</a:t>
                </a: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Reads 10-Second Raw .dice Files</a:t>
                </a: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6" name="Google Shape;206;p20"/>
              <p:cNvSpPr txBox="1"/>
              <p:nvPr/>
            </p:nvSpPr>
            <p:spPr>
              <a:xfrm>
                <a:off x="1314039" y="1574025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Level 0</a:t>
                </a: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07" name="Google Shape;207;p20"/>
          <p:cNvGrpSpPr/>
          <p:nvPr/>
        </p:nvGrpSpPr>
        <p:grpSpPr>
          <a:xfrm>
            <a:off x="1239075" y="1339975"/>
            <a:ext cx="1477708" cy="2798917"/>
            <a:chOff x="1834891" y="1575830"/>
            <a:chExt cx="1500516" cy="2800597"/>
          </a:xfrm>
        </p:grpSpPr>
        <p:cxnSp>
          <p:nvCxnSpPr>
            <p:cNvPr id="208" name="Google Shape;208;p20"/>
            <p:cNvCxnSpPr/>
            <p:nvPr/>
          </p:nvCxnSpPr>
          <p:spPr>
            <a:xfrm>
              <a:off x="2597529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D5DD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9" name="Google Shape;209;p20"/>
            <p:cNvSpPr/>
            <p:nvPr/>
          </p:nvSpPr>
          <p:spPr>
            <a:xfrm flipH="1">
              <a:off x="1917073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1917307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 txBox="1"/>
            <p:nvPr/>
          </p:nvSpPr>
          <p:spPr>
            <a:xfrm>
              <a:off x="1834891" y="2696828"/>
              <a:ext cx="1345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dicePulseCompress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20"/>
            <p:cNvSpPr txBox="1"/>
            <p:nvPr/>
          </p:nvSpPr>
          <p:spPr>
            <a:xfrm>
              <a:off x="1837100" y="3153627"/>
              <a:ext cx="11598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Parse 10-Sec Raw files, low pass filter, remove frequencies, convolve reference chirp with data, stacking, etc.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Creates 1-Minute Level 1 Mat Files.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201374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" name="Google Shape;214;p20"/>
          <p:cNvGrpSpPr/>
          <p:nvPr/>
        </p:nvGrpSpPr>
        <p:grpSpPr>
          <a:xfrm>
            <a:off x="2597338" y="1339975"/>
            <a:ext cx="1396776" cy="3037274"/>
            <a:chOff x="3214118" y="1575830"/>
            <a:chExt cx="1418334" cy="3039097"/>
          </a:xfrm>
        </p:grpSpPr>
        <p:cxnSp>
          <p:nvCxnSpPr>
            <p:cNvPr id="215" name="Google Shape;215;p20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6" name="Google Shape;216;p20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3247544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diceSingleSurf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20"/>
            <p:cNvSpPr txBox="1"/>
            <p:nvPr/>
          </p:nvSpPr>
          <p:spPr>
            <a:xfrm>
              <a:off x="3249696" y="3153627"/>
              <a:ext cx="1305300" cy="14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Parse Level 1 Geolocated data, identify surface reflector from selected Channel, generate index variable with location of surface reflector within data.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Amends 1-Minute </a:t>
              </a:r>
              <a:b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 Mat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331710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" name="Google Shape;221;p20"/>
          <p:cNvGrpSpPr/>
          <p:nvPr/>
        </p:nvGrpSpPr>
        <p:grpSpPr>
          <a:xfrm>
            <a:off x="3875043" y="1339975"/>
            <a:ext cx="1396776" cy="2529079"/>
            <a:chOff x="4511544" y="1575830"/>
            <a:chExt cx="1418334" cy="2530597"/>
          </a:xfrm>
        </p:grpSpPr>
        <p:cxnSp>
          <p:nvCxnSpPr>
            <p:cNvPr id="222" name="Google Shape;222;p20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3" name="Google Shape;223;p20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4542204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diceGeoLocate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20"/>
            <p:cNvSpPr txBox="1"/>
            <p:nvPr/>
          </p:nvSpPr>
          <p:spPr>
            <a:xfrm>
              <a:off x="4544375" y="3153627"/>
              <a:ext cx="1222500" cy="9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Parse Level 1 Pulse Compressed data to stitch w/ Geolocation.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Amends 1-Minute Level 1 Mat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20"/>
            <p:cNvSpPr txBox="1"/>
            <p:nvPr/>
          </p:nvSpPr>
          <p:spPr>
            <a:xfrm>
              <a:off x="461176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8" name="Google Shape;228;p20"/>
          <p:cNvGrpSpPr/>
          <p:nvPr/>
        </p:nvGrpSpPr>
        <p:grpSpPr>
          <a:xfrm>
            <a:off x="5109725" y="1339975"/>
            <a:ext cx="1439426" cy="3283726"/>
            <a:chOff x="3170810" y="1575830"/>
            <a:chExt cx="1461643" cy="3285697"/>
          </a:xfrm>
        </p:grpSpPr>
        <p:cxnSp>
          <p:nvCxnSpPr>
            <p:cNvPr id="229" name="Google Shape;229;p20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0" name="Google Shape;230;p20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3170810" y="2696828"/>
              <a:ext cx="1418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dicePreSarAssemble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20"/>
            <p:cNvSpPr txBox="1"/>
            <p:nvPr/>
          </p:nvSpPr>
          <p:spPr>
            <a:xfrm>
              <a:off x="3173018" y="3153627"/>
              <a:ext cx="1261200" cy="17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Rearrange Level 1 data so each file contains the same number of echoes required for SAR Processing - specified in diceProcessConfig.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Creates ‘tmp’ Folder w/ new Level 1 Mat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0"/>
            <p:cNvSpPr txBox="1"/>
            <p:nvPr/>
          </p:nvSpPr>
          <p:spPr>
            <a:xfrm>
              <a:off x="331710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1a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6430080" y="1339975"/>
            <a:ext cx="1396776" cy="3283726"/>
            <a:chOff x="4511544" y="1575830"/>
            <a:chExt cx="1418334" cy="3285697"/>
          </a:xfrm>
        </p:grpSpPr>
        <p:cxnSp>
          <p:nvCxnSpPr>
            <p:cNvPr id="236" name="Google Shape;236;p20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7" name="Google Shape;237;p20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4542204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diceSar1D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>
              <a:off x="4544363" y="3153627"/>
              <a:ext cx="1250100" cy="17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Parse PreSar Level 1 data. Computes migration curve using surface by default and ice refractive index. Three files loaded at a time to remove edge effects.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Creates 8-Second Level 2 Mat Files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20"/>
            <p:cNvSpPr txBox="1"/>
            <p:nvPr/>
          </p:nvSpPr>
          <p:spPr>
            <a:xfrm>
              <a:off x="461176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Level 2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85475" y="1339975"/>
            <a:ext cx="1454634" cy="3339192"/>
            <a:chOff x="7685475" y="1339975"/>
            <a:chExt cx="1454634" cy="3339192"/>
          </a:xfrm>
        </p:grpSpPr>
        <p:grpSp>
          <p:nvGrpSpPr>
            <p:cNvPr id="243" name="Google Shape;243;p20"/>
            <p:cNvGrpSpPr/>
            <p:nvPr/>
          </p:nvGrpSpPr>
          <p:grpSpPr>
            <a:xfrm>
              <a:off x="7700725" y="1339975"/>
              <a:ext cx="1439384" cy="3339192"/>
              <a:chOff x="4506456" y="1575830"/>
              <a:chExt cx="1461600" cy="3341197"/>
            </a:xfrm>
          </p:grpSpPr>
          <p:cxnSp>
            <p:nvCxnSpPr>
              <p:cNvPr id="244" name="Google Shape;244;p20"/>
              <p:cNvCxnSpPr/>
              <p:nvPr/>
            </p:nvCxnSpPr>
            <p:spPr>
              <a:xfrm>
                <a:off x="5192001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58D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5" name="Google Shape;245;p20"/>
              <p:cNvSpPr/>
              <p:nvPr/>
            </p:nvSpPr>
            <p:spPr>
              <a:xfrm flipH="1">
                <a:off x="4511544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4511779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944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0"/>
              <p:cNvSpPr txBox="1"/>
              <p:nvPr/>
            </p:nvSpPr>
            <p:spPr>
              <a:xfrm>
                <a:off x="4506456" y="3153627"/>
                <a:ext cx="1461600" cy="176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Averages, decimates, and concatenates 1-Minute Level2 Files to create 5-Minute Level2a mat files for Bed Picking. </a:t>
                </a:r>
                <a:b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Appends Filename w/ Frame No.</a:t>
                </a:r>
                <a:b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5-Minute Period determined in diceProcessConfig.m</a:t>
                </a: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Creates 5-Minutes </a:t>
                </a:r>
                <a:b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Level 2a Mat Files w/ Frame Number</a:t>
                </a: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8" name="Google Shape;248;p20"/>
              <p:cNvSpPr txBox="1"/>
              <p:nvPr/>
            </p:nvSpPr>
            <p:spPr>
              <a:xfrm>
                <a:off x="461176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Level 2a</a:t>
                </a: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9" name="Google Shape;249;p20"/>
            <p:cNvSpPr txBox="1"/>
            <p:nvPr/>
          </p:nvSpPr>
          <p:spPr>
            <a:xfrm>
              <a:off x="7685475" y="2460300"/>
              <a:ext cx="13584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diceDecimateLevel2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21"/>
          <p:cNvGraphicFramePr/>
          <p:nvPr/>
        </p:nvGraphicFramePr>
        <p:xfrm>
          <a:off x="245550" y="6485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{00EE8D33-8CAA-4BF3-858C-537AE3E2FB0D}</a:tableStyleId>
              </a:tblPr>
              <a:tblGrid>
                <a:gridCol w="888450"/>
                <a:gridCol w="852825"/>
                <a:gridCol w="907000"/>
                <a:gridCol w="977100"/>
                <a:gridCol w="1015575"/>
                <a:gridCol w="1055450"/>
                <a:gridCol w="1015975"/>
                <a:gridCol w="950200"/>
                <a:gridCol w="946225"/>
              </a:tblGrid>
              <a:tr h="1414500">
                <a:tc gridSpan="9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Frequency Modulated Continuous Wave (LFMCW) 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Chirp Length:    1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μs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Bandwidth:    600 MHz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Center Frequency:    2 GHz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Resolution:    Depth: 0.25 m  | Along-track: 4 m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Maximum Depth Penetration:  ~ 450 m</a:t>
                      </a:r>
                      <a:br>
                        <a:rPr lang="en" sz="1200"/>
                      </a:br>
                      <a:r>
                        <a:rPr lang="en" sz="1200"/>
                        <a:t>Total Data Collected: 60,000 Line km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83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raw</a:t>
                      </a:r>
                      <a:endParaRPr b="1" sz="13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fft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decimated</a:t>
                      </a:r>
                      <a:endParaRPr b="1" sz="1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  <a:tc hMerge="1"/>
              </a:tr>
              <a:tr h="11492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Level 0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Header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Raw Data Signal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10 Second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Flight Data</a:t>
                      </a:r>
                      <a:endParaRPr sz="11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Level 1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FFT &amp; Geolocated Data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Stack 04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1-Minute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Flight Data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ROSETTA-Ice Grid Line Data 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Level 1a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5-Minute (Averaged)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  Frame No. Identifier Added</a:t>
                      </a:r>
                      <a:br>
                        <a:rPr lang="en" sz="1100"/>
                      </a:br>
                      <a:r>
                        <a:rPr lang="en" sz="1100"/>
                        <a:t>Corrections for Picking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ROSETTA-Ice Grid Line Data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  <a:tc hMerge="1"/>
              </a:tr>
              <a:tr h="338875">
                <a:tc gridSpan="9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ROSETTA-Ice Campaign Seasons</a:t>
                      </a:r>
                      <a:endParaRPr sz="1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0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2015</a:t>
                      </a:r>
                      <a:br>
                        <a:rPr lang="en" sz="1100"/>
                      </a:br>
                      <a:r>
                        <a:rPr lang="en" sz="1100"/>
                        <a:t>2016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2016</a:t>
                      </a:r>
                      <a:br>
                        <a:rPr lang="en" sz="1100"/>
                      </a:br>
                      <a:r>
                        <a:rPr lang="en" sz="1100"/>
                        <a:t>2017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</a:t>
                      </a:r>
                      <a:br>
                        <a:rPr lang="en" sz="1100"/>
                      </a:br>
                      <a:r>
                        <a:rPr lang="en" sz="1100"/>
                        <a:t>2018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2015</a:t>
                      </a:r>
                      <a:br>
                        <a:rPr lang="en" sz="1100"/>
                      </a:br>
                      <a:r>
                        <a:rPr lang="en" sz="1100"/>
                        <a:t>2016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2016</a:t>
                      </a:r>
                      <a:br>
                        <a:rPr lang="en" sz="1100"/>
                      </a:br>
                      <a:r>
                        <a:rPr lang="en" sz="1100"/>
                        <a:t>2017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</a:t>
                      </a:r>
                      <a:br>
                        <a:rPr lang="en" sz="1100"/>
                      </a:br>
                      <a:r>
                        <a:rPr lang="en" sz="1100"/>
                        <a:t>2018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2015</a:t>
                      </a:r>
                      <a:br>
                        <a:rPr lang="en" sz="1100"/>
                      </a:br>
                      <a:r>
                        <a:rPr lang="en" sz="1100"/>
                        <a:t>2016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2016</a:t>
                      </a:r>
                      <a:br>
                        <a:rPr lang="en" sz="1100"/>
                      </a:br>
                      <a:r>
                        <a:rPr lang="en" sz="1100"/>
                        <a:t>2017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</a:t>
                      </a:r>
                      <a:br>
                        <a:rPr lang="en" sz="1100"/>
                      </a:br>
                      <a:r>
                        <a:rPr lang="en" sz="1100"/>
                        <a:t>2018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4.166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1.941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2.471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5.445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3.304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2.160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1.368</a:t>
                      </a:r>
                      <a:br>
                        <a:rPr lang="en" sz="1000"/>
                      </a:br>
                      <a:r>
                        <a:rPr lang="en" sz="1000"/>
                        <a:t>TB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831.6</a:t>
                      </a:r>
                      <a:br>
                        <a:rPr lang="en" sz="1000"/>
                      </a:b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543.6</a:t>
                      </a:r>
                      <a:br>
                        <a:rPr lang="en" sz="1000"/>
                      </a:br>
                      <a:r>
                        <a:rPr lang="en" sz="1000"/>
                        <a:t>GB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55" name="Google Shape;255;p21"/>
          <p:cNvSpPr txBox="1"/>
          <p:nvPr>
            <p:ph type="title"/>
          </p:nvPr>
        </p:nvSpPr>
        <p:spPr>
          <a:xfrm>
            <a:off x="311700" y="758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Shallow Ice Radar (SIR)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